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22" r:id="rId1"/>
  </p:sldMasterIdLst>
  <p:notesMasterIdLst>
    <p:notesMasterId r:id="rId57"/>
  </p:notesMasterIdLst>
  <p:handoutMasterIdLst>
    <p:handoutMasterId r:id="rId58"/>
  </p:handoutMasterIdLst>
  <p:sldIdLst>
    <p:sldId id="256" r:id="rId2"/>
    <p:sldId id="284" r:id="rId3"/>
    <p:sldId id="820" r:id="rId4"/>
    <p:sldId id="670" r:id="rId5"/>
    <p:sldId id="821" r:id="rId6"/>
    <p:sldId id="826" r:id="rId7"/>
    <p:sldId id="666" r:id="rId8"/>
    <p:sldId id="665" r:id="rId9"/>
    <p:sldId id="752" r:id="rId10"/>
    <p:sldId id="824" r:id="rId11"/>
    <p:sldId id="827" r:id="rId12"/>
    <p:sldId id="699" r:id="rId13"/>
    <p:sldId id="753" r:id="rId14"/>
    <p:sldId id="823" r:id="rId15"/>
    <p:sldId id="605" r:id="rId16"/>
    <p:sldId id="286" r:id="rId17"/>
    <p:sldId id="669" r:id="rId18"/>
    <p:sldId id="514" r:id="rId19"/>
    <p:sldId id="750" r:id="rId20"/>
    <p:sldId id="324" r:id="rId21"/>
    <p:sldId id="729" r:id="rId22"/>
    <p:sldId id="510" r:id="rId23"/>
    <p:sldId id="825" r:id="rId24"/>
    <p:sldId id="578" r:id="rId25"/>
    <p:sldId id="285" r:id="rId26"/>
    <p:sldId id="749" r:id="rId27"/>
    <p:sldId id="576" r:id="rId28"/>
    <p:sldId id="580" r:id="rId29"/>
    <p:sldId id="769" r:id="rId30"/>
    <p:sldId id="829" r:id="rId31"/>
    <p:sldId id="828" r:id="rId32"/>
    <p:sldId id="691" r:id="rId33"/>
    <p:sldId id="690" r:id="rId34"/>
    <p:sldId id="832" r:id="rId35"/>
    <p:sldId id="515" r:id="rId36"/>
    <p:sldId id="835" r:id="rId37"/>
    <p:sldId id="836" r:id="rId38"/>
    <p:sldId id="840" r:id="rId39"/>
    <p:sldId id="261" r:id="rId40"/>
    <p:sldId id="808" r:id="rId41"/>
    <p:sldId id="693" r:id="rId42"/>
    <p:sldId id="696" r:id="rId43"/>
    <p:sldId id="839" r:id="rId44"/>
    <p:sldId id="849" r:id="rId45"/>
    <p:sldId id="850" r:id="rId46"/>
    <p:sldId id="761" r:id="rId47"/>
    <p:sldId id="758" r:id="rId48"/>
    <p:sldId id="846" r:id="rId49"/>
    <p:sldId id="848" r:id="rId50"/>
    <p:sldId id="845" r:id="rId51"/>
    <p:sldId id="702" r:id="rId52"/>
    <p:sldId id="435" r:id="rId53"/>
    <p:sldId id="676" r:id="rId54"/>
    <p:sldId id="838" r:id="rId55"/>
    <p:sldId id="851" r:id="rId56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BC0E841E-78B2-4ABF-B7C2-50CEE1A04308}">
          <p14:sldIdLst>
            <p14:sldId id="256"/>
            <p14:sldId id="284"/>
            <p14:sldId id="820"/>
            <p14:sldId id="670"/>
            <p14:sldId id="821"/>
            <p14:sldId id="826"/>
            <p14:sldId id="666"/>
            <p14:sldId id="665"/>
            <p14:sldId id="752"/>
            <p14:sldId id="824"/>
            <p14:sldId id="827"/>
            <p14:sldId id="699"/>
            <p14:sldId id="753"/>
            <p14:sldId id="823"/>
            <p14:sldId id="605"/>
            <p14:sldId id="286"/>
            <p14:sldId id="669"/>
            <p14:sldId id="514"/>
            <p14:sldId id="750"/>
            <p14:sldId id="324"/>
            <p14:sldId id="729"/>
            <p14:sldId id="510"/>
            <p14:sldId id="825"/>
            <p14:sldId id="578"/>
            <p14:sldId id="285"/>
            <p14:sldId id="749"/>
            <p14:sldId id="576"/>
            <p14:sldId id="580"/>
            <p14:sldId id="769"/>
            <p14:sldId id="829"/>
            <p14:sldId id="828"/>
            <p14:sldId id="691"/>
            <p14:sldId id="690"/>
            <p14:sldId id="832"/>
            <p14:sldId id="515"/>
            <p14:sldId id="835"/>
            <p14:sldId id="836"/>
            <p14:sldId id="840"/>
            <p14:sldId id="261"/>
            <p14:sldId id="808"/>
            <p14:sldId id="693"/>
            <p14:sldId id="696"/>
            <p14:sldId id="839"/>
            <p14:sldId id="849"/>
            <p14:sldId id="850"/>
            <p14:sldId id="761"/>
            <p14:sldId id="758"/>
            <p14:sldId id="846"/>
            <p14:sldId id="848"/>
            <p14:sldId id="845"/>
            <p14:sldId id="702"/>
            <p14:sldId id="435"/>
            <p14:sldId id="676"/>
            <p14:sldId id="838"/>
            <p14:sldId id="85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淳一 山崎" initials="淳一" lastIdx="10" clrIdx="0">
    <p:extLst>
      <p:ext uri="{19B8F6BF-5375-455C-9EA6-DF929625EA0E}">
        <p15:presenceInfo xmlns:p15="http://schemas.microsoft.com/office/powerpoint/2012/main" userId="78965273e96b95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33CC"/>
    <a:srgbClr val="FF0066"/>
    <a:srgbClr val="26292F"/>
    <a:srgbClr val="B31DB7"/>
    <a:srgbClr val="7EB622"/>
    <a:srgbClr val="0C45A0"/>
    <a:srgbClr val="A98F2F"/>
    <a:srgbClr val="99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B2C085-3E54-4D1E-9E42-14CE49439457}" v="1565" dt="2021-03-12T06:45:15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0218" autoAdjust="0"/>
  </p:normalViewPr>
  <p:slideViewPr>
    <p:cSldViewPr snapToGrid="0">
      <p:cViewPr varScale="1">
        <p:scale>
          <a:sx n="56" d="100"/>
          <a:sy n="56" d="100"/>
        </p:scale>
        <p:origin x="425" y="31"/>
      </p:cViewPr>
      <p:guideLst/>
    </p:cSldViewPr>
  </p:slideViewPr>
  <p:outlineViewPr>
    <p:cViewPr>
      <p:scale>
        <a:sx n="33" d="100"/>
        <a:sy n="33" d="100"/>
      </p:scale>
      <p:origin x="0" y="-130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180"/>
    </p:cViewPr>
  </p:sorterViewPr>
  <p:notesViewPr>
    <p:cSldViewPr snapToGrid="0">
      <p:cViewPr varScale="1">
        <p:scale>
          <a:sx n="46" d="100"/>
          <a:sy n="46" d="100"/>
        </p:scale>
        <p:origin x="2261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8T14:26:51.946" idx="8">
    <p:pos x="7724" y="0"/>
    <p:text/>
    <p:extLst>
      <p:ext uri="{C676402C-5697-4E1C-873F-D02D1690AC5C}">
        <p15:threadingInfo xmlns:p15="http://schemas.microsoft.com/office/powerpoint/2012/main" timeZoneBias="-540"/>
      </p:ext>
    </p:extLst>
  </p:cm>
  <p:cm authorId="1" dt="2021-03-08T14:27:01.729" idx="9">
    <p:pos x="7860" y="136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40CFF-B18D-4DEB-A422-263823839077}" type="datetimeFigureOut">
              <a:rPr kumimoji="1" lang="ja-JP" altLang="en-US" smtClean="0"/>
              <a:t>2021/3/14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65F69-2F07-4AE8-B6F7-8AB6FF6453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238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441BF-0C7F-4649-A44C-89FC2B194B6B}" type="datetimeFigureOut">
              <a:rPr kumimoji="1" lang="ja-JP" altLang="en-US" smtClean="0"/>
              <a:t>2021/3/14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CD29-5E68-4A8A-AD40-D0A485B0B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303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34B48B0-85B2-40C4-A05A-571C99C8AB57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841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51A94AE-8CED-4495-BFA3-B730E9F19E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563F3E3-0A5D-4754-BAC9-8B8DEB240EA7}" type="slidenum">
              <a:rPr lang="ja-JP" altLang="en-US"/>
              <a:pPr>
                <a:spcBef>
                  <a:spcPct val="0"/>
                </a:spcBef>
              </a:pPr>
              <a:t>16</a:t>
            </a:fld>
            <a:endParaRPr lang="ja-JP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628B9E4C-A8B0-4001-8590-678546A37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D8551BB-6E50-420C-8114-60C5E3EDA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3913" y="4759325"/>
            <a:ext cx="5145087" cy="451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en-US" altLang="ja-JP" sz="1400" dirty="0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defTabSz="930275" eaLnBrk="0" hangingPunct="0"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defTabSz="930275" eaLnBrk="0" hangingPunct="0"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defTabSz="930275" eaLnBrk="0" hangingPunct="0"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defTabSz="930275" eaLnBrk="0" hangingPunct="0"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algn="ctr" defTabSz="930275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algn="ctr" defTabSz="930275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algn="ctr" defTabSz="930275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algn="ctr" defTabSz="930275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B9917480-41DF-43F0-B632-0216396FA9CC}" type="slidenum">
              <a:rPr lang="ja-JP" altLang="en-US">
                <a:latin typeface="Times New Roman" panose="02020603050405020304" pitchFamily="18" charset="0"/>
              </a:rPr>
              <a:pPr eaLnBrk="1" hangingPunct="1"/>
              <a:t>17</a:t>
            </a:fld>
            <a:endParaRPr lang="ja-JP" altLang="en-US"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0518" y="5058199"/>
            <a:ext cx="4942678" cy="47892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7013" indent="-227013" eaLnBrk="1" hangingPunct="1"/>
            <a:r>
              <a:rPr lang="en-US" altLang="ja-JP" sz="1400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215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34B48B0-85B2-40C4-A05A-571C99C8AB57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3841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5pPr>
            <a:lvl6pPr marL="2514600" indent="-228600" algn="ctr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6pPr>
            <a:lvl7pPr marL="2971800" indent="-228600" algn="ctr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7pPr>
            <a:lvl8pPr marL="3429000" indent="-228600" algn="ctr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8pPr>
            <a:lvl9pPr marL="3886200" indent="-228600" algn="ctr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latin typeface="Times New Roman" charset="0"/>
              </a:rPr>
              <a:t>RI Strategic Plan Update, 2008 Zone Institutes</a:t>
            </a:r>
          </a:p>
        </p:txBody>
      </p:sp>
      <p:sp>
        <p:nvSpPr>
          <p:cNvPr id="3450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5pPr>
            <a:lvl6pPr marL="2514600" indent="-228600" algn="ctr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6pPr>
            <a:lvl7pPr marL="2971800" indent="-228600" algn="ctr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7pPr>
            <a:lvl8pPr marL="3429000" indent="-228600" algn="ctr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8pPr>
            <a:lvl9pPr marL="3886200" indent="-228600" algn="ctr" defTabSz="93186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9pPr>
          </a:lstStyle>
          <a:p>
            <a:pPr eaLnBrk="1" hangingPunct="1"/>
            <a:fld id="{A6444308-6A46-4B40-8B4B-2F6897B7C6AF}" type="slidenum">
              <a:rPr lang="en-US" altLang="ja-JP" smtClean="0">
                <a:latin typeface="Times New Roman" charset="0"/>
              </a:rPr>
              <a:pPr eaLnBrk="1" hangingPunct="1"/>
              <a:t>20</a:t>
            </a:fld>
            <a:endParaRPr lang="en-US" altLang="ja-JP">
              <a:latin typeface="Times New Roman" charset="0"/>
            </a:endParaRPr>
          </a:p>
        </p:txBody>
      </p:sp>
      <p:sp>
        <p:nvSpPr>
          <p:cNvPr id="345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2388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6F37D-9F38-402A-B2D0-58A33355B3D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51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b="1" dirty="0">
              <a:solidFill>
                <a:schemeClr val="tx2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6F37D-9F38-402A-B2D0-58A33355B3D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67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2ED0-59C0-41D9-8C73-EB383D85F9E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22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2ED0-59C0-41D9-8C73-EB383D85F9E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72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209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5373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03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783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7535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2ED0-59C0-41D9-8C73-EB383D85F9E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47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068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34B48B0-85B2-40C4-A05A-571C99C8AB57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70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2ED0-59C0-41D9-8C73-EB383D85F9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92ED0-59C0-41D9-8C73-EB383D85F9E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9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71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692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716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CD29-5E68-4A8A-AD40-D0A485B0B3F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639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34B48B0-85B2-40C4-A05A-571C99C8AB57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73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3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3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70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とロ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F09A5174-1112-4D75-9ACE-EB000DE44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7B241F2F-6D67-4597-AB7C-D982860837A5}"/>
              </a:ext>
            </a:extLst>
          </p:cNvPr>
          <p:cNvSpPr/>
          <p:nvPr userDrawn="1"/>
        </p:nvSpPr>
        <p:spPr>
          <a:xfrm>
            <a:off x="3585972" y="0"/>
            <a:ext cx="5020056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7639DF-BB81-43B2-81DF-DC0942E884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5972" y="2551430"/>
            <a:ext cx="5020056" cy="1633085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55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プレゼンテーションのタイトル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0862A2A7-5821-4BAA-A45B-8AFDF4E0F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1400" y="4653445"/>
            <a:ext cx="5027613" cy="827197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D828D1A9-3D67-4106-B288-BC23A7CC5A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708" y="1721890"/>
            <a:ext cx="2386800" cy="486000"/>
          </a:xfrm>
          <a:prstGeom prst="roundRect">
            <a:avLst/>
          </a:prstGeo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78953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224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付録セクション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>
            <a:extLst>
              <a:ext uri="{FF2B5EF4-FFF2-40B4-BE49-F238E27FC236}">
                <a16:creationId xmlns:a16="http://schemas.microsoft.com/office/drawing/2014/main" id="{66225329-2B3F-4E19-87FA-6CF5BB878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-1" r="-3288" b="-32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65E2087C-0B0E-4369-B682-3BD45618E7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6F35480A-D762-4968-B35D-F8EBD1135B65}"/>
              </a:ext>
            </a:extLst>
          </p:cNvPr>
          <p:cNvSpPr/>
          <p:nvPr userDrawn="1"/>
        </p:nvSpPr>
        <p:spPr>
          <a:xfrm>
            <a:off x="0" y="4498848"/>
            <a:ext cx="12192000" cy="2359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F7FF6A3-D40E-4089-92AF-A2DB49949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1317"/>
            <a:ext cx="10515600" cy="636340"/>
          </a:xfrm>
        </p:spPr>
        <p:txBody>
          <a:bodyPr lIns="0" tIns="0" rIns="0" bIns="0" rtlCol="0"/>
          <a:lstStyle>
            <a:lvl1pPr algn="ctr">
              <a:defRPr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32F87FB-CCAF-450C-B1BC-067126C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6982B22C-ACCF-4751-A448-6F79AD1D850C}" type="datetime1">
              <a:rPr lang="ja-JP" altLang="en-US" smtClean="0"/>
              <a:t>2021/3/14</a:t>
            </a:fld>
            <a:endParaRPr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825AABB-EED6-4CD0-A5E2-A15FCDD4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フッターを追加</a:t>
            </a:r>
            <a:endParaRPr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2491C-7FC6-4C1F-9912-4584E8CA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950F5D8-22E1-4015-8661-E5B1FD28C2DE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14" name="図プレースホルダー 11">
            <a:extLst>
              <a:ext uri="{FF2B5EF4-FFF2-40B4-BE49-F238E27FC236}">
                <a16:creationId xmlns:a16="http://schemas.microsoft.com/office/drawing/2014/main" id="{B21449DB-6E23-41CB-AD61-C3F2044E825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26736" y="851603"/>
            <a:ext cx="1938528" cy="393192"/>
          </a:xfrm>
          <a:prstGeom prst="roundRect">
            <a:avLst/>
          </a:prstGeo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71012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0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9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2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7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0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8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4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41" r:id="rId14"/>
    <p:sldLayoutId id="214748404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5" Type="http://schemas.openxmlformats.org/officeDocument/2006/relationships/image" Target="../media/image24.gif"/><Relationship Id="rId3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eg"/><Relationship Id="rId20" Type="http://schemas.openxmlformats.org/officeDocument/2006/relationships/image" Target="../media/image19.jp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24" Type="http://schemas.openxmlformats.org/officeDocument/2006/relationships/image" Target="../media/image23.jpg"/><Relationship Id="rId32" Type="http://schemas.openxmlformats.org/officeDocument/2006/relationships/image" Target="../media/image31.jp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23" Type="http://schemas.openxmlformats.org/officeDocument/2006/relationships/image" Target="../media/image22.jpg"/><Relationship Id="rId28" Type="http://schemas.openxmlformats.org/officeDocument/2006/relationships/image" Target="../media/image27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jp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8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36ADA7-71A1-44A8-81BF-1B6CACFB7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395" y="1376121"/>
            <a:ext cx="9732645" cy="2258560"/>
          </a:xfrm>
        </p:spPr>
        <p:txBody>
          <a:bodyPr rtlCol="0">
            <a:noAutofit/>
          </a:bodyPr>
          <a:lstStyle/>
          <a:p>
            <a:pPr rtl="0"/>
            <a:br>
              <a:rPr lang="ja-JP" altLang="en-US" sz="8800" dirty="0">
                <a:solidFill>
                  <a:srgbClr val="FFFF00"/>
                </a:solidFill>
              </a:rPr>
            </a:br>
            <a:endParaRPr lang="ja-JP" altLang="ru-RU" sz="8800" dirty="0">
              <a:solidFill>
                <a:srgbClr val="FFFF00"/>
              </a:solidFill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977C4633-7458-4F99-83F4-CB5107BC2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4063999"/>
            <a:ext cx="11212515" cy="2316245"/>
          </a:xfrm>
        </p:spPr>
        <p:txBody>
          <a:bodyPr rtlCol="0">
            <a:noAutofit/>
          </a:bodyPr>
          <a:lstStyle/>
          <a:p>
            <a:pPr algn="l"/>
            <a:r>
              <a:rPr lang="en-US" altLang="ja-JP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2019</a:t>
            </a:r>
            <a:r>
              <a:rPr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</a:t>
            </a:r>
            <a:r>
              <a:rPr lang="en-US" altLang="ja-JP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2020</a:t>
            </a:r>
            <a:r>
              <a:rPr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ＲＩ研修リーダー</a:t>
            </a:r>
          </a:p>
          <a:p>
            <a:pPr algn="l"/>
            <a:r>
              <a:rPr lang="en-US" altLang="ja-JP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2021</a:t>
            </a:r>
            <a:r>
              <a:rPr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研修リーダー支援チームメンバー　　　　　　　　　　　　　　　</a:t>
            </a:r>
          </a:p>
          <a:p>
            <a:pPr algn="l"/>
            <a:r>
              <a:rPr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　　　　　　　　　</a:t>
            </a:r>
            <a:r>
              <a:rPr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山　崎　淳　一</a:t>
            </a:r>
          </a:p>
          <a:p>
            <a:pPr rtl="0"/>
            <a:endParaRPr lang="ja-JP" altLang="ru-RU" sz="7200" b="1" dirty="0">
              <a:solidFill>
                <a:srgbClr val="DD23C2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C03244-B0A2-4653-B1BD-2325A727FF62}"/>
              </a:ext>
            </a:extLst>
          </p:cNvPr>
          <p:cNvSpPr/>
          <p:nvPr/>
        </p:nvSpPr>
        <p:spPr>
          <a:xfrm>
            <a:off x="928168" y="1068963"/>
            <a:ext cx="106081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国際ロータリーの現況報告</a:t>
            </a:r>
          </a:p>
          <a:p>
            <a:pPr algn="ctr"/>
            <a:r>
              <a:rPr lang="ja-JP" alt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　</a:t>
            </a:r>
            <a:r>
              <a:rPr lang="en-US" altLang="ja-JP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DTTS &amp; PETS </a:t>
            </a:r>
            <a:r>
              <a:rPr lang="ja-JP" alt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endParaRPr lang="en-US" altLang="ja-JP" sz="5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226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C5DCBC5-4D52-41AB-9BFA-3521D5F9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12192000" cy="68580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C658BD-9665-44BF-B2F7-B9AD3318929F}"/>
              </a:ext>
            </a:extLst>
          </p:cNvPr>
          <p:cNvSpPr/>
          <p:nvPr/>
        </p:nvSpPr>
        <p:spPr>
          <a:xfrm>
            <a:off x="0" y="5599516"/>
            <a:ext cx="12192000" cy="12584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5400" dirty="0">
              <a:solidFill>
                <a:srgbClr val="FFFF00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j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686B53A-07D3-4083-864F-13193506AE8B}"/>
              </a:ext>
            </a:extLst>
          </p:cNvPr>
          <p:cNvSpPr/>
          <p:nvPr/>
        </p:nvSpPr>
        <p:spPr>
          <a:xfrm>
            <a:off x="336550" y="5480050"/>
            <a:ext cx="11988799" cy="1377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2021</a:t>
            </a:r>
            <a:r>
              <a:rPr kumimoji="1"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年国際協議会</a:t>
            </a:r>
            <a:r>
              <a:rPr kumimoji="1" lang="en-US" altLang="ja-JP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:</a:t>
            </a:r>
            <a:r>
              <a:rPr kumimoji="1"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オンライン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CF42B78-DE8B-4673-A283-98DEE2AC7297}"/>
              </a:ext>
            </a:extLst>
          </p:cNvPr>
          <p:cNvSpPr/>
          <p:nvPr/>
        </p:nvSpPr>
        <p:spPr>
          <a:xfrm>
            <a:off x="3897147" y="1640409"/>
            <a:ext cx="731817" cy="2391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山崎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AAC183CA-763D-4D73-8780-7BA4E7216A3F}"/>
              </a:ext>
            </a:extLst>
          </p:cNvPr>
          <p:cNvSpPr/>
          <p:nvPr/>
        </p:nvSpPr>
        <p:spPr>
          <a:xfrm>
            <a:off x="9745497" y="428117"/>
            <a:ext cx="1201903" cy="2328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水野リーダー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53E78293-5CA0-4B30-8245-1DA7535DEDFD}"/>
              </a:ext>
            </a:extLst>
          </p:cNvPr>
          <p:cNvSpPr/>
          <p:nvPr/>
        </p:nvSpPr>
        <p:spPr>
          <a:xfrm>
            <a:off x="3833647" y="3506717"/>
            <a:ext cx="1201903" cy="2328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佐藤リーダー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671B4637-CA98-4E35-89B8-3A475E6823F1}"/>
              </a:ext>
            </a:extLst>
          </p:cNvPr>
          <p:cNvSpPr/>
          <p:nvPr/>
        </p:nvSpPr>
        <p:spPr>
          <a:xfrm>
            <a:off x="3954297" y="428118"/>
            <a:ext cx="1201903" cy="2328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菅原リーダー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78A677ED-AF96-491E-AD3E-DC619B179BE9}"/>
              </a:ext>
            </a:extLst>
          </p:cNvPr>
          <p:cNvSpPr/>
          <p:nvPr/>
        </p:nvSpPr>
        <p:spPr>
          <a:xfrm>
            <a:off x="10539247" y="2598947"/>
            <a:ext cx="1201903" cy="2328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水野リーダー</a:t>
            </a:r>
          </a:p>
        </p:txBody>
      </p:sp>
    </p:spTree>
    <p:extLst>
      <p:ext uri="{BB962C8B-B14F-4D97-AF65-F5344CB8AC3E}">
        <p14:creationId xmlns:p14="http://schemas.microsoft.com/office/powerpoint/2010/main" val="245151551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CD30ADD-9F2C-4B9F-B6BE-736ED20AA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37"/>
            <a:ext cx="12184532" cy="613343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C658BD-9665-44BF-B2F7-B9AD3318929F}"/>
              </a:ext>
            </a:extLst>
          </p:cNvPr>
          <p:cNvSpPr/>
          <p:nvPr/>
        </p:nvSpPr>
        <p:spPr>
          <a:xfrm>
            <a:off x="0" y="5599516"/>
            <a:ext cx="12192000" cy="12584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5400" dirty="0">
              <a:solidFill>
                <a:srgbClr val="FFFF00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j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686B53A-07D3-4083-864F-13193506AE8B}"/>
              </a:ext>
            </a:extLst>
          </p:cNvPr>
          <p:cNvSpPr/>
          <p:nvPr/>
        </p:nvSpPr>
        <p:spPr>
          <a:xfrm>
            <a:off x="336550" y="5480050"/>
            <a:ext cx="11988799" cy="1377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2021</a:t>
            </a:r>
            <a:r>
              <a:rPr kumimoji="1"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年国際協議会</a:t>
            </a:r>
            <a:r>
              <a:rPr kumimoji="1" lang="en-US" altLang="ja-JP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:</a:t>
            </a:r>
            <a:r>
              <a:rPr kumimoji="1"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分科会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CF42B78-DE8B-4673-A283-98DEE2AC7297}"/>
              </a:ext>
            </a:extLst>
          </p:cNvPr>
          <p:cNvSpPr/>
          <p:nvPr/>
        </p:nvSpPr>
        <p:spPr>
          <a:xfrm>
            <a:off x="3775143" y="687402"/>
            <a:ext cx="731817" cy="23919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山崎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AAC183CA-763D-4D73-8780-7BA4E7216A3F}"/>
              </a:ext>
            </a:extLst>
          </p:cNvPr>
          <p:cNvSpPr/>
          <p:nvPr/>
        </p:nvSpPr>
        <p:spPr>
          <a:xfrm>
            <a:off x="4946971" y="1947732"/>
            <a:ext cx="1984930" cy="315244"/>
          </a:xfrm>
          <a:prstGeom prst="round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成田ガバナーエレクト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671B4637-CA98-4E35-89B8-3A475E6823F1}"/>
              </a:ext>
            </a:extLst>
          </p:cNvPr>
          <p:cNvSpPr/>
          <p:nvPr/>
        </p:nvSpPr>
        <p:spPr>
          <a:xfrm>
            <a:off x="138815" y="1517182"/>
            <a:ext cx="1201903" cy="2328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菅原リーダー</a:t>
            </a:r>
          </a:p>
        </p:txBody>
      </p:sp>
    </p:spTree>
    <p:extLst>
      <p:ext uri="{BB962C8B-B14F-4D97-AF65-F5344CB8AC3E}">
        <p14:creationId xmlns:p14="http://schemas.microsoft.com/office/powerpoint/2010/main" val="405412243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36ADA7-71A1-44A8-81BF-1B6CACFB7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677" y="933450"/>
            <a:ext cx="9732645" cy="5463518"/>
          </a:xfrm>
        </p:spPr>
        <p:txBody>
          <a:bodyPr rtlCol="0">
            <a:noAutofit/>
          </a:bodyPr>
          <a:lstStyle/>
          <a:p>
            <a:pPr rtl="0"/>
            <a:br>
              <a:rPr lang="ja-JP" altLang="en-US" sz="8000" dirty="0">
                <a:solidFill>
                  <a:srgbClr val="FFFF00"/>
                </a:solidFill>
              </a:rPr>
            </a:br>
            <a:br>
              <a:rPr lang="ja-JP" altLang="en-US" sz="8000" dirty="0">
                <a:solidFill>
                  <a:srgbClr val="FFFF00"/>
                </a:solidFill>
              </a:rPr>
            </a:br>
            <a:br>
              <a:rPr lang="ja-JP" altLang="en-US" sz="8000" dirty="0">
                <a:solidFill>
                  <a:srgbClr val="FFFF00"/>
                </a:solidFill>
              </a:rPr>
            </a:br>
            <a:br>
              <a:rPr lang="ja-JP" altLang="en-US" sz="8000" dirty="0">
                <a:solidFill>
                  <a:srgbClr val="FFFF00"/>
                </a:solidFill>
              </a:rPr>
            </a:br>
            <a:r>
              <a:rPr lang="ja-JP" altLang="en-US" sz="8000" dirty="0">
                <a:solidFill>
                  <a:srgbClr val="FFFF00"/>
                </a:solidFill>
              </a:rPr>
              <a:t>国際協議会から見た</a:t>
            </a:r>
            <a:br>
              <a:rPr lang="ja-JP" altLang="en-US" sz="8000" dirty="0">
                <a:solidFill>
                  <a:srgbClr val="FFFF00"/>
                </a:solidFill>
              </a:rPr>
            </a:br>
            <a:r>
              <a:rPr lang="ja-JP" altLang="en-US" sz="8000" dirty="0">
                <a:solidFill>
                  <a:srgbClr val="FFFF00"/>
                </a:solidFill>
              </a:rPr>
              <a:t>ロータリーの流れの</a:t>
            </a:r>
            <a:br>
              <a:rPr lang="ja-JP" altLang="en-US" sz="8000" dirty="0">
                <a:solidFill>
                  <a:srgbClr val="FFFF00"/>
                </a:solidFill>
              </a:rPr>
            </a:br>
            <a:br>
              <a:rPr lang="ja-JP" altLang="en-US" sz="8000" dirty="0">
                <a:solidFill>
                  <a:srgbClr val="FFFF00"/>
                </a:solidFill>
              </a:rPr>
            </a:br>
            <a:r>
              <a:rPr lang="ja-JP" altLang="en-US" sz="9600" dirty="0">
                <a:solidFill>
                  <a:srgbClr val="FF0066"/>
                </a:solidFill>
              </a:rPr>
              <a:t>３つの視点</a:t>
            </a:r>
            <a:br>
              <a:rPr lang="ja-JP" altLang="en-US" sz="8000" dirty="0">
                <a:solidFill>
                  <a:srgbClr val="FFFF00"/>
                </a:solidFill>
              </a:rPr>
            </a:br>
            <a:endParaRPr lang="ja-JP" altLang="ru-RU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動作設定ボタン: 最後に移動 11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04CC817B-004C-470B-9705-B0C207E891CE}"/>
              </a:ext>
            </a:extLst>
          </p:cNvPr>
          <p:cNvSpPr/>
          <p:nvPr/>
        </p:nvSpPr>
        <p:spPr>
          <a:xfrm>
            <a:off x="990600" y="920750"/>
            <a:ext cx="1295400" cy="1047750"/>
          </a:xfrm>
          <a:prstGeom prst="actionButtonEn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F1024A-1862-452A-95F3-07D8DFF2CC68}"/>
              </a:ext>
            </a:extLst>
          </p:cNvPr>
          <p:cNvSpPr/>
          <p:nvPr/>
        </p:nvSpPr>
        <p:spPr>
          <a:xfrm>
            <a:off x="2476500" y="730250"/>
            <a:ext cx="5003800" cy="142875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 革 性</a:t>
            </a:r>
          </a:p>
        </p:txBody>
      </p:sp>
      <p:sp>
        <p:nvSpPr>
          <p:cNvPr id="14" name="動作設定ボタン: 最後に移動 13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2C61276A-9006-40C3-8066-EDB1A7F60068}"/>
              </a:ext>
            </a:extLst>
          </p:cNvPr>
          <p:cNvSpPr/>
          <p:nvPr/>
        </p:nvSpPr>
        <p:spPr>
          <a:xfrm>
            <a:off x="2882900" y="2940045"/>
            <a:ext cx="1174750" cy="1168390"/>
          </a:xfrm>
          <a:prstGeom prst="actionButtonEn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動作設定ボタン: 最後に移動 14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B31BC200-EE90-4C7F-9978-8445B00446D4}"/>
              </a:ext>
            </a:extLst>
          </p:cNvPr>
          <p:cNvSpPr/>
          <p:nvPr/>
        </p:nvSpPr>
        <p:spPr>
          <a:xfrm>
            <a:off x="5200650" y="5181600"/>
            <a:ext cx="1035050" cy="1092200"/>
          </a:xfrm>
          <a:prstGeom prst="actionButtonE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F442CA6-2F69-4484-B8DD-A4CB3E506F03}"/>
              </a:ext>
            </a:extLst>
          </p:cNvPr>
          <p:cNvSpPr/>
          <p:nvPr/>
        </p:nvSpPr>
        <p:spPr>
          <a:xfrm>
            <a:off x="6356352" y="4968875"/>
            <a:ext cx="5003800" cy="14287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 様 性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5A97BBA-ED26-4F4A-9DEC-06859E71F76B}"/>
              </a:ext>
            </a:extLst>
          </p:cNvPr>
          <p:cNvSpPr/>
          <p:nvPr/>
        </p:nvSpPr>
        <p:spPr>
          <a:xfrm>
            <a:off x="4184650" y="2809865"/>
            <a:ext cx="5003800" cy="1428750"/>
          </a:xfrm>
          <a:prstGeom prst="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8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 軟 性</a:t>
            </a:r>
          </a:p>
        </p:txBody>
      </p:sp>
    </p:spTree>
    <p:extLst>
      <p:ext uri="{BB962C8B-B14F-4D97-AF65-F5344CB8AC3E}">
        <p14:creationId xmlns:p14="http://schemas.microsoft.com/office/powerpoint/2010/main" val="20878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動作設定ボタン: 最後に移動 11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04CC817B-004C-470B-9705-B0C207E891CE}"/>
              </a:ext>
            </a:extLst>
          </p:cNvPr>
          <p:cNvSpPr/>
          <p:nvPr/>
        </p:nvSpPr>
        <p:spPr>
          <a:xfrm>
            <a:off x="1403350" y="949325"/>
            <a:ext cx="1339850" cy="1047750"/>
          </a:xfrm>
          <a:prstGeom prst="actionButtonEn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F1024A-1862-452A-95F3-07D8DFF2CC68}"/>
              </a:ext>
            </a:extLst>
          </p:cNvPr>
          <p:cNvSpPr/>
          <p:nvPr/>
        </p:nvSpPr>
        <p:spPr>
          <a:xfrm>
            <a:off x="3594100" y="2559050"/>
            <a:ext cx="7562850" cy="235585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 革 性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0E5D29-17B2-4DA1-A6E5-D5673902630D}"/>
              </a:ext>
            </a:extLst>
          </p:cNvPr>
          <p:cNvSpPr/>
          <p:nvPr/>
        </p:nvSpPr>
        <p:spPr>
          <a:xfrm>
            <a:off x="2959100" y="949324"/>
            <a:ext cx="3575050" cy="10477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の視点</a:t>
            </a:r>
          </a:p>
        </p:txBody>
      </p:sp>
    </p:spTree>
    <p:extLst>
      <p:ext uri="{BB962C8B-B14F-4D97-AF65-F5344CB8AC3E}">
        <p14:creationId xmlns:p14="http://schemas.microsoft.com/office/powerpoint/2010/main" val="1383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A230138-3261-4559-9544-25D5499B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78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5A9B617-524B-461F-AC0B-7D97897F88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8250" y="209481"/>
            <a:ext cx="10134600" cy="990600"/>
          </a:xfrm>
        </p:spPr>
        <p:txBody>
          <a:bodyPr>
            <a:normAutofit/>
          </a:bodyPr>
          <a:lstStyle/>
          <a:p>
            <a:r>
              <a:rPr lang="ja-JP" altLang="en-US" sz="5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国際ロータリーの目まぐるしい変化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1CB559-FE09-4290-8902-98AB48A25FD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3850" y="1841500"/>
            <a:ext cx="11868150" cy="4908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30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戦略計画が叫ばれたあたりから、</a:t>
            </a:r>
            <a:endParaRPr lang="en-US" altLang="ja-JP" sz="44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en-US" altLang="ja-JP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RI</a:t>
            </a:r>
            <a:r>
              <a:rPr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理事会の決定　規定審議会の審議・採択内容　</a:t>
            </a:r>
            <a:endParaRPr lang="en-US" altLang="ja-JP" sz="44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それら全般にわたる新設、変更、削除と</a:t>
            </a:r>
            <a:endParaRPr lang="en-US" altLang="ja-JP" sz="44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国際ロータリーの目まぐるしい変化を感じる。</a:t>
            </a:r>
          </a:p>
          <a:p>
            <a:pPr marL="0" indent="0">
              <a:buNone/>
            </a:pPr>
            <a:r>
              <a:rPr lang="ja-JP" altLang="en-US" sz="4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</a:t>
            </a:r>
            <a:r>
              <a:rPr lang="ja-JP" altLang="en-US" sz="4400" u="sng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根底には、会員の減少 それも先進地域での</a:t>
            </a:r>
            <a:endParaRPr lang="en-US" altLang="ja-JP" sz="4400" u="sng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400" u="sng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減少が起因しているのでしょう。</a:t>
            </a:r>
          </a:p>
          <a:p>
            <a:pPr marL="0" indent="0">
              <a:buNone/>
            </a:pPr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FA66B98-D302-4102-AF2A-389468916F64}"/>
              </a:ext>
            </a:extLst>
          </p:cNvPr>
          <p:cNvSpPr/>
          <p:nvPr/>
        </p:nvSpPr>
        <p:spPr>
          <a:xfrm>
            <a:off x="1317573" y="1183995"/>
            <a:ext cx="9880704" cy="101927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67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8141">
        <p:checker/>
      </p:transition>
    </mc:Choice>
    <mc:Fallback xmlns="">
      <p:transition spd="slow" advTm="4814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07B3F0D-0D20-4C73-93AC-1AF0BAAE4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9AF6F168-CFEA-4F3A-A415-43320A5025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47950" y="165101"/>
            <a:ext cx="6305550" cy="98424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5400" dirty="0">
                <a:solidFill>
                  <a:schemeClr val="accent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lang="ja-JP" altLang="en-US" sz="5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戦　　略　　計　　画</a:t>
            </a:r>
            <a:r>
              <a:rPr lang="ja-JP" altLang="en-US" sz="5400" dirty="0">
                <a:solidFill>
                  <a:srgbClr val="FF0000"/>
                </a:solidFill>
                <a:ea typeface="ＭＳ Ｐゴシック" pitchFamily="50" charset="-128"/>
              </a:rPr>
              <a:t>   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CAFB15E5-A2F9-4468-8828-8532D22550F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3700" y="1314450"/>
            <a:ext cx="11703050" cy="52451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marL="0" indent="0" algn="l" eaLnBrk="1" hangingPunct="1">
              <a:buNone/>
            </a:pPr>
            <a:r>
              <a:rPr lang="ja-JP" altLang="en-US" sz="3000" dirty="0">
                <a:solidFill>
                  <a:srgbClr val="002060"/>
                </a:solidFill>
                <a:latin typeface="HGP創英角ｺﾞｼｯｸUB" panose="020B0900000000000000" pitchFamily="34" charset="-128"/>
                <a:ea typeface="HGP創英角ｺﾞｼｯｸUB" panose="020B0900000000000000" pitchFamily="34" charset="-128"/>
              </a:rPr>
              <a:t>●　</a:t>
            </a:r>
            <a:r>
              <a:rPr lang="ja-JP" altLang="en-US" sz="3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RI</a:t>
            </a:r>
            <a:r>
              <a:rPr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</a:t>
            </a:r>
            <a:r>
              <a:rPr lang="en-US" altLang="ja-JP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1981</a:t>
            </a:r>
            <a:r>
              <a:rPr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年ころからロータリー全体のあり方と</a:t>
            </a:r>
          </a:p>
          <a:p>
            <a:pPr marL="0" indent="0" algn="l" eaLnBrk="1" hangingPunct="1">
              <a:buNone/>
            </a:pPr>
            <a:r>
              <a:rPr lang="ja-JP" altLang="en-US" sz="44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目標を設定すべく永らく研究してきました。</a:t>
            </a:r>
          </a:p>
          <a:p>
            <a:pPr marL="0" indent="0" algn="l" eaLnBrk="1" hangingPunct="1">
              <a:buNone/>
            </a:pPr>
            <a:endParaRPr lang="ja-JP" altLang="en-US" sz="44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 algn="l" eaLnBrk="1" hangingPunct="1">
              <a:buNone/>
            </a:pPr>
            <a:r>
              <a:rPr lang="ja-JP" altLang="en-US" sz="3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●　</a:t>
            </a:r>
            <a:r>
              <a:rPr lang="en-US" altLang="ja-JP" sz="4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1987-88</a:t>
            </a:r>
            <a:r>
              <a:rPr lang="ja-JP" altLang="en-US" sz="43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チャールズ・ケラー会長が</a:t>
            </a:r>
            <a:endParaRPr lang="en-US" altLang="ja-JP" sz="43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 algn="l" eaLnBrk="1" hangingPunct="1">
              <a:buNone/>
            </a:pPr>
            <a:r>
              <a:rPr lang="en-US" altLang="ja-JP" sz="43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                               </a:t>
            </a:r>
            <a:r>
              <a:rPr lang="ja-JP" altLang="en-US" sz="43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長期計画委員会設置</a:t>
            </a:r>
          </a:p>
          <a:p>
            <a:pPr marL="0" indent="0" algn="l" eaLnBrk="1" hangingPunct="1">
              <a:buNone/>
            </a:pPr>
            <a:r>
              <a:rPr lang="ja-JP" altLang="en-US" sz="44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en-US" altLang="ja-JP" sz="44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 algn="l" eaLnBrk="1" hangingPunct="1">
              <a:buNone/>
            </a:pPr>
            <a:r>
              <a:rPr lang="ja-JP" altLang="en-US" sz="30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●</a:t>
            </a:r>
            <a:r>
              <a:rPr lang="ja-JP" altLang="en-US" sz="4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en-US" altLang="ja-JP" sz="4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2001-02</a:t>
            </a:r>
            <a:r>
              <a:rPr lang="ja-JP" altLang="en-US" sz="4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年度、</a:t>
            </a:r>
            <a:r>
              <a:rPr lang="en-US" altLang="ja-JP" sz="4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RI</a:t>
            </a:r>
            <a:r>
              <a:rPr lang="ja-JP" altLang="en-US" sz="4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は奉仕の第２世紀を迎え、</a:t>
            </a:r>
          </a:p>
          <a:p>
            <a:pPr marL="0" indent="0" algn="l" eaLnBrk="1" hangingPunct="1">
              <a:buNone/>
            </a:pPr>
            <a:r>
              <a:rPr lang="ja-JP" altLang="en-US" sz="4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組織を導く長期的な戦略計画を立案。　 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53AFA6E-44F5-479A-999B-DF043FD44070}"/>
              </a:ext>
            </a:extLst>
          </p:cNvPr>
          <p:cNvSpPr/>
          <p:nvPr/>
        </p:nvSpPr>
        <p:spPr>
          <a:xfrm>
            <a:off x="3314700" y="1046148"/>
            <a:ext cx="5562600" cy="103202"/>
          </a:xfrm>
          <a:prstGeom prst="round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153">
        <p15:prstTrans prst="pageCurlDouble"/>
      </p:transition>
    </mc:Choice>
    <mc:Fallback xmlns="">
      <p:transition spd="slow" advTm="26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9C00A1E-7C64-4FDC-BC9F-31803ED72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2"/>
            <a:ext cx="12192000" cy="6858000"/>
          </a:xfrm>
          <a:prstGeom prst="rect">
            <a:avLst/>
          </a:prstGeom>
        </p:spPr>
      </p:pic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5822"/>
            <a:ext cx="12192000" cy="6521028"/>
          </a:xfrm>
          <a:ln w="12700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sz="36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ja-JP" altLang="en-US" sz="3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      </a:t>
            </a:r>
            <a:endParaRPr lang="ja-JP" altLang="en-US" sz="4000" dirty="0">
              <a:solidFill>
                <a:srgbClr val="A98F2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marL="0" indent="0" algn="l" eaLnBrk="1" hangingPunct="1">
              <a:buNone/>
              <a:defRPr/>
            </a:pPr>
            <a:r>
              <a:rPr lang="ja-JP" altLang="en-US" sz="4300" dirty="0">
                <a:solidFill>
                  <a:srgbClr val="002060"/>
                </a:solidFill>
                <a:latin typeface="HGP創英角ｺﾞｼｯｸUB" pitchFamily="50" charset="-128"/>
                <a:ea typeface="HGP創英角ｺﾞｼｯｸUB" pitchFamily="50" charset="-128"/>
              </a:rPr>
              <a:t>●</a:t>
            </a:r>
            <a:r>
              <a:rPr lang="en-US" altLang="ja-JP" sz="4300" dirty="0">
                <a:solidFill>
                  <a:srgbClr val="002060"/>
                </a:solidFill>
                <a:latin typeface="HGP創英角ｺﾞｼｯｸUB" pitchFamily="50" charset="-128"/>
                <a:ea typeface="HGP創英角ｺﾞｼｯｸUB" pitchFamily="50" charset="-128"/>
              </a:rPr>
              <a:t>   2002-03</a:t>
            </a:r>
            <a:r>
              <a:rPr lang="ja-JP" altLang="en-US" sz="4300" dirty="0">
                <a:solidFill>
                  <a:srgbClr val="002060"/>
                </a:solidFill>
                <a:latin typeface="HGP創英角ｺﾞｼｯｸUB" pitchFamily="50" charset="-128"/>
                <a:ea typeface="HGP創英角ｺﾞｼｯｸUB" pitchFamily="50" charset="-128"/>
              </a:rPr>
              <a:t>年度には戦略計画委員会を発足</a:t>
            </a:r>
          </a:p>
          <a:p>
            <a:pPr marL="0" indent="0" algn="l" eaLnBrk="1" hangingPunct="1">
              <a:buNone/>
              <a:defRPr/>
            </a:pPr>
            <a:r>
              <a:rPr lang="ja-JP" altLang="en-US" sz="4300" dirty="0">
                <a:solidFill>
                  <a:srgbClr val="002060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　　　　その後機能強化</a:t>
            </a:r>
          </a:p>
          <a:p>
            <a:pPr marL="0" indent="0" algn="l" eaLnBrk="1" hangingPunct="1">
              <a:buNone/>
              <a:defRPr/>
            </a:pPr>
            <a:endParaRPr lang="ja-JP" altLang="en-US" sz="4300" dirty="0">
              <a:solidFill>
                <a:srgbClr val="FF0066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marL="0" indent="0" algn="l" eaLnBrk="1" hangingPunct="1">
              <a:buNone/>
              <a:defRPr/>
            </a:pPr>
            <a:r>
              <a:rPr lang="ja-JP" altLang="en-US" sz="4300" dirty="0">
                <a:solidFill>
                  <a:srgbClr val="7030A0"/>
                </a:solidFill>
                <a:latin typeface="HGP創英角ｺﾞｼｯｸUB" pitchFamily="50" charset="-128"/>
                <a:ea typeface="HGP創英角ｺﾞｼｯｸUB" pitchFamily="50" charset="-128"/>
              </a:rPr>
              <a:t>●　 </a:t>
            </a:r>
            <a:r>
              <a:rPr lang="en-US" altLang="ja-JP" sz="4300" dirty="0">
                <a:solidFill>
                  <a:srgbClr val="7030A0"/>
                </a:solidFill>
                <a:latin typeface="HGP創英角ｺﾞｼｯｸUB" pitchFamily="50" charset="-128"/>
                <a:ea typeface="HGP創英角ｺﾞｼｯｸUB" pitchFamily="50" charset="-128"/>
              </a:rPr>
              <a:t>2004</a:t>
            </a:r>
            <a:r>
              <a:rPr lang="ja-JP" altLang="en-US" sz="4300" dirty="0">
                <a:solidFill>
                  <a:srgbClr val="7030A0"/>
                </a:solidFill>
                <a:latin typeface="HGP創英角ｺﾞｼｯｸUB" pitchFamily="50" charset="-128"/>
                <a:ea typeface="HGP創英角ｺﾞｼｯｸUB" pitchFamily="50" charset="-128"/>
              </a:rPr>
              <a:t>年規定審議会で戦略計画の手続きを採択</a:t>
            </a:r>
          </a:p>
          <a:p>
            <a:pPr marL="0" indent="0" algn="l" eaLnBrk="1" hangingPunct="1">
              <a:buNone/>
              <a:defRPr/>
            </a:pPr>
            <a:endParaRPr lang="ja-JP" altLang="en-US" sz="43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 marL="0" indent="0" algn="l" eaLnBrk="1" hangingPunct="1">
              <a:buNone/>
              <a:defRPr/>
            </a:pPr>
            <a:r>
              <a:rPr lang="ja-JP" altLang="en-US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●　 </a:t>
            </a:r>
            <a:r>
              <a:rPr lang="en-US" altLang="ja-JP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2007</a:t>
            </a:r>
            <a:r>
              <a:rPr lang="ja-JP" altLang="en-US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年</a:t>
            </a:r>
            <a:r>
              <a:rPr lang="en-US" altLang="ja-JP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6</a:t>
            </a:r>
            <a:r>
              <a:rPr lang="ja-JP" altLang="en-US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月</a:t>
            </a:r>
            <a:r>
              <a:rPr lang="en-US" altLang="ja-JP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RI</a:t>
            </a:r>
            <a:r>
              <a:rPr lang="ja-JP" altLang="en-US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理事会</a:t>
            </a:r>
            <a:r>
              <a:rPr lang="en-US" altLang="ja-JP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 </a:t>
            </a:r>
            <a:r>
              <a:rPr lang="ja-JP" altLang="en-US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「ＲＩの使命」「ＲＩのビジョン」</a:t>
            </a:r>
            <a:r>
              <a:rPr lang="en-US" altLang="ja-JP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endParaRPr lang="ja-JP" altLang="en-US" sz="4300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marL="0" indent="0" algn="l" eaLnBrk="1" hangingPunct="1">
              <a:buNone/>
              <a:defRPr/>
            </a:pPr>
            <a:r>
              <a:rPr lang="ja-JP" altLang="en-US" sz="43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　　　　　　　　　　「中核となる価値観」を採択</a:t>
            </a:r>
          </a:p>
          <a:p>
            <a:pPr marL="0" indent="0">
              <a:buNone/>
            </a:pPr>
            <a:endParaRPr lang="ja-JP" altLang="en-US" sz="4300" dirty="0">
              <a:solidFill>
                <a:schemeClr val="accent3">
                  <a:lumMod val="60000"/>
                  <a:lumOff val="4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4300" dirty="0">
                <a:solidFill>
                  <a:schemeClr val="accent3">
                    <a:lumMod val="60000"/>
                    <a:lumOff val="4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</a:t>
            </a:r>
            <a:r>
              <a:rPr lang="ja-JP" altLang="en-US" sz="43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以来この戦略計画は定期的に見直され更新 </a:t>
            </a:r>
            <a:endParaRPr lang="en-US" altLang="ja-JP" sz="43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 marL="0" indent="0">
              <a:buNone/>
              <a:defRPr/>
            </a:pPr>
            <a:r>
              <a:rPr lang="ja-JP" altLang="en-US" sz="4300" dirty="0">
                <a:latin typeface="HGP創英角ｺﾞｼｯｸUB" pitchFamily="50" charset="-128"/>
                <a:ea typeface="HGP創英角ｺﾞｼｯｸUB" pitchFamily="50" charset="-128"/>
              </a:rPr>
              <a:t>　　　　　　        </a:t>
            </a:r>
            <a:r>
              <a:rPr lang="ja-JP" altLang="en-US" sz="4300" dirty="0">
                <a:solidFill>
                  <a:schemeClr val="accent2">
                    <a:lumMod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  </a:t>
            </a:r>
            <a:r>
              <a:rPr lang="en-US" altLang="ja-JP" sz="4300" dirty="0">
                <a:solidFill>
                  <a:schemeClr val="accent2">
                    <a:lumMod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(</a:t>
            </a:r>
            <a:r>
              <a:rPr lang="ja-JP" altLang="en-US" sz="4300" dirty="0">
                <a:solidFill>
                  <a:schemeClr val="accent2">
                    <a:lumMod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現在は</a:t>
            </a:r>
            <a:r>
              <a:rPr lang="en-US" altLang="ja-JP" sz="4300" dirty="0">
                <a:solidFill>
                  <a:schemeClr val="accent2">
                    <a:lumMod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3</a:t>
            </a:r>
            <a:r>
              <a:rPr lang="ja-JP" altLang="en-US" sz="4300" dirty="0">
                <a:solidFill>
                  <a:schemeClr val="accent2">
                    <a:lumMod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年ごとにアンケート調査実施</a:t>
            </a:r>
            <a:r>
              <a:rPr lang="en-US" altLang="ja-JP" sz="4300" dirty="0">
                <a:solidFill>
                  <a:schemeClr val="accent2">
                    <a:lumMod val="50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)</a:t>
            </a:r>
          </a:p>
          <a:p>
            <a:pPr marL="0" indent="0" algn="l" eaLnBrk="1" hangingPunct="1">
              <a:buNone/>
              <a:defRPr/>
            </a:pPr>
            <a:endParaRPr lang="ja-JP" altLang="en-US" sz="4000" dirty="0">
              <a:solidFill>
                <a:srgbClr val="FFFF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57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789">
        <p15:prstTrans prst="pageCurlDouble"/>
      </p:transition>
    </mc:Choice>
    <mc:Fallback xmlns="">
      <p:transition spd="slow" advTm="40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7BCFB2FD-C99C-4C2B-8B41-1F464732B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2"/>
            <a:ext cx="12192000" cy="6832178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26FFBD31-4ADC-41C8-841A-6D0909942024}"/>
              </a:ext>
            </a:extLst>
          </p:cNvPr>
          <p:cNvSpPr/>
          <p:nvPr/>
        </p:nvSpPr>
        <p:spPr>
          <a:xfrm>
            <a:off x="3632981" y="3611852"/>
            <a:ext cx="2322871" cy="2518014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年次目標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96AED7B5-F93E-4D41-9039-50B9B430955F}"/>
              </a:ext>
            </a:extLst>
          </p:cNvPr>
          <p:cNvSpPr/>
          <p:nvPr/>
        </p:nvSpPr>
        <p:spPr>
          <a:xfrm>
            <a:off x="9542027" y="3810934"/>
            <a:ext cx="2322871" cy="244593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世界を変える行動人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D03807BE-A096-434F-B3AD-248EAA5549E1}"/>
              </a:ext>
            </a:extLst>
          </p:cNvPr>
          <p:cNvSpPr/>
          <p:nvPr/>
        </p:nvSpPr>
        <p:spPr>
          <a:xfrm>
            <a:off x="6365838" y="3810933"/>
            <a:ext cx="2668230" cy="237819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中核</a:t>
            </a:r>
          </a:p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となる</a:t>
            </a:r>
          </a:p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価値観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09CEFF2E-47EA-4FEA-B03E-F452E61ADFEE}"/>
              </a:ext>
            </a:extLst>
          </p:cNvPr>
          <p:cNvSpPr/>
          <p:nvPr/>
        </p:nvSpPr>
        <p:spPr>
          <a:xfrm>
            <a:off x="9340850" y="687401"/>
            <a:ext cx="2604798" cy="24459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ビジョン声明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363DF9BE-8923-40A8-B0E5-0ED743E19C1F}"/>
              </a:ext>
            </a:extLst>
          </p:cNvPr>
          <p:cNvSpPr/>
          <p:nvPr/>
        </p:nvSpPr>
        <p:spPr>
          <a:xfrm>
            <a:off x="6267450" y="628650"/>
            <a:ext cx="2914650" cy="24983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ロータリーの使命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8901357-C7BA-4E0A-A770-49E53514A2F8}"/>
              </a:ext>
            </a:extLst>
          </p:cNvPr>
          <p:cNvSpPr/>
          <p:nvPr/>
        </p:nvSpPr>
        <p:spPr>
          <a:xfrm>
            <a:off x="3222995" y="831569"/>
            <a:ext cx="2525872" cy="23791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戦略計画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D35FC6D-08E6-4BF6-BC77-7A81AEC1C1EA}"/>
              </a:ext>
            </a:extLst>
          </p:cNvPr>
          <p:cNvSpPr/>
          <p:nvPr/>
        </p:nvSpPr>
        <p:spPr>
          <a:xfrm>
            <a:off x="765347" y="3594919"/>
            <a:ext cx="2457648" cy="25180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CLP</a:t>
            </a:r>
            <a:endParaRPr kumimoji="1" lang="ja-JP" altLang="en-US" sz="6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AF2E36E-8727-4329-A520-EDD431FC33E9}"/>
              </a:ext>
            </a:extLst>
          </p:cNvPr>
          <p:cNvSpPr/>
          <p:nvPr/>
        </p:nvSpPr>
        <p:spPr>
          <a:xfrm>
            <a:off x="508000" y="635000"/>
            <a:ext cx="2461403" cy="262808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DLP</a:t>
            </a:r>
            <a:endParaRPr kumimoji="1" lang="ja-JP" altLang="en-US" sz="6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0216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442">
        <p15:prstTrans prst="pageCurlDouble"/>
      </p:transition>
    </mc:Choice>
    <mc:Fallback xmlns="">
      <p:transition spd="slow" advTm="16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3DED7A9-5393-4D58-8650-CA89C98A2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1FD1BD0-74CC-4C57-83FF-66D9D1584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291138"/>
            <a:ext cx="10515600" cy="636587"/>
          </a:xfrm>
        </p:spPr>
        <p:txBody>
          <a:bodyPr rtlCol="0">
            <a:normAutofit fontScale="90000"/>
          </a:bodyPr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区切り線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3EB5DFE-EA13-4EF0-987A-1D97E84ED6FC}"/>
              </a:ext>
            </a:extLst>
          </p:cNvPr>
          <p:cNvSpPr/>
          <p:nvPr/>
        </p:nvSpPr>
        <p:spPr>
          <a:xfrm>
            <a:off x="160115" y="410901"/>
            <a:ext cx="117212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48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ロータリーは変わらなければなりません。</a:t>
            </a:r>
          </a:p>
          <a:p>
            <a:r>
              <a:rPr kumimoji="1" lang="ja-JP" altLang="en-US" sz="48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kumimoji="1" lang="ja-JP" altLang="en-US" sz="4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古き良きロータリーでなくなったと言う仲間がいたとしても、変わらなければならないのです。</a:t>
            </a:r>
          </a:p>
        </p:txBody>
      </p:sp>
      <p:pic>
        <p:nvPicPr>
          <p:cNvPr id="6" name="図 5" descr="男, 記号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26EDDD76-E3F5-41A2-9576-9C6210F62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46" y="3355833"/>
            <a:ext cx="11655708" cy="32764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E23CB96-CE2B-4C5D-92DC-578E93923045}"/>
              </a:ext>
            </a:extLst>
          </p:cNvPr>
          <p:cNvSpPr/>
          <p:nvPr/>
        </p:nvSpPr>
        <p:spPr>
          <a:xfrm>
            <a:off x="2635250" y="2968482"/>
            <a:ext cx="9188451" cy="581167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ホルガー・クナーク</a:t>
            </a:r>
            <a:r>
              <a:rPr kumimoji="1" lang="en-US" altLang="ja-JP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RI</a:t>
            </a:r>
            <a:r>
              <a:rPr kumimoji="1" lang="ja-JP" altLang="en-US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会長</a:t>
            </a:r>
            <a:r>
              <a:rPr kumimoji="1" lang="en-US" altLang="ja-JP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:2020</a:t>
            </a:r>
            <a:r>
              <a:rPr kumimoji="1" lang="ja-JP" altLang="en-US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年国際協議会</a:t>
            </a:r>
          </a:p>
        </p:txBody>
      </p:sp>
    </p:spTree>
    <p:extLst>
      <p:ext uri="{BB962C8B-B14F-4D97-AF65-F5344CB8AC3E}">
        <p14:creationId xmlns:p14="http://schemas.microsoft.com/office/powerpoint/2010/main" val="41035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図 62">
            <a:extLst>
              <a:ext uri="{FF2B5EF4-FFF2-40B4-BE49-F238E27FC236}">
                <a16:creationId xmlns:a16="http://schemas.microsoft.com/office/drawing/2014/main" id="{6F04B5C5-757A-4421-BC54-DC7072B4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8" y="-76513"/>
            <a:ext cx="12192000" cy="6858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58C4EF0-4D0C-425D-97FF-15C799671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51" y="3377728"/>
            <a:ext cx="1009214" cy="147829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3F9960D-DB53-493B-BD4B-42AEFC854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62" y="5114609"/>
            <a:ext cx="1103039" cy="147237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0BD75F9-FCA1-4B66-A6B7-DB6855C97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52" y="5100387"/>
            <a:ext cx="1103038" cy="149752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316D1B3-036D-48AB-BB3F-21A70C132F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24" t="15098" r="75874" b="72111"/>
          <a:stretch/>
        </p:blipFill>
        <p:spPr>
          <a:xfrm>
            <a:off x="307206" y="5115861"/>
            <a:ext cx="1103039" cy="149752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344375B-EEBC-40E2-92F3-17CD18204BCE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9450" r="10216" b="3572"/>
          <a:stretch/>
        </p:blipFill>
        <p:spPr bwMode="auto">
          <a:xfrm>
            <a:off x="9616683" y="3404452"/>
            <a:ext cx="1067506" cy="147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図 50" descr="人, 男性, ネクタイ, スーツ が含まれている画像&#10;&#10;非常に高い精度で生成された説明">
            <a:extLst>
              <a:ext uri="{FF2B5EF4-FFF2-40B4-BE49-F238E27FC236}">
                <a16:creationId xmlns:a16="http://schemas.microsoft.com/office/drawing/2014/main" id="{4A69C712-A677-4D47-914E-C9EE8A5C9D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07" y="3358590"/>
            <a:ext cx="1035637" cy="1424818"/>
          </a:xfrm>
          <a:prstGeom prst="rect">
            <a:avLst/>
          </a:prstGeom>
        </p:spPr>
      </p:pic>
      <p:pic>
        <p:nvPicPr>
          <p:cNvPr id="54" name="図 53" descr="人, スーツ, 男性, ネクタイ が含まれている画像&#10;&#10;非常に高い精度で生成された説明">
            <a:extLst>
              <a:ext uri="{FF2B5EF4-FFF2-40B4-BE49-F238E27FC236}">
                <a16:creationId xmlns:a16="http://schemas.microsoft.com/office/drawing/2014/main" id="{3C3808BE-531E-46FF-AA37-8E06832F9E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80" y="3363349"/>
            <a:ext cx="1076803" cy="1492669"/>
          </a:xfrm>
          <a:prstGeom prst="rect">
            <a:avLst/>
          </a:prstGeom>
        </p:spPr>
      </p:pic>
      <p:pic>
        <p:nvPicPr>
          <p:cNvPr id="56" name="図 55" descr="人, スーツ, 男性, ネクタイ が含まれている画像&#10;&#10;非常に高い精度で生成された説明">
            <a:extLst>
              <a:ext uri="{FF2B5EF4-FFF2-40B4-BE49-F238E27FC236}">
                <a16:creationId xmlns:a16="http://schemas.microsoft.com/office/drawing/2014/main" id="{FFB8791A-1959-4472-9D04-E9641DF4B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4" y="3311346"/>
            <a:ext cx="1138052" cy="1544672"/>
          </a:xfrm>
          <a:prstGeom prst="rect">
            <a:avLst/>
          </a:prstGeom>
        </p:spPr>
      </p:pic>
      <p:pic>
        <p:nvPicPr>
          <p:cNvPr id="58" name="図 57" descr="人, 男性, スーツ, 衣類 が含まれている画像&#10;&#10;非常に高い精度で生成された説明">
            <a:extLst>
              <a:ext uri="{FF2B5EF4-FFF2-40B4-BE49-F238E27FC236}">
                <a16:creationId xmlns:a16="http://schemas.microsoft.com/office/drawing/2014/main" id="{66E1BFAA-C1F7-4EF2-B8B0-B612730E2F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75" y="1591394"/>
            <a:ext cx="1073182" cy="1370131"/>
          </a:xfrm>
          <a:prstGeom prst="rect">
            <a:avLst/>
          </a:prstGeom>
        </p:spPr>
      </p:pic>
      <p:pic>
        <p:nvPicPr>
          <p:cNvPr id="60" name="図 59" descr="人, 男性, スーツ, 衣類 が含まれている画像&#10;&#10;非常に高い精度で生成された説明">
            <a:extLst>
              <a:ext uri="{FF2B5EF4-FFF2-40B4-BE49-F238E27FC236}">
                <a16:creationId xmlns:a16="http://schemas.microsoft.com/office/drawing/2014/main" id="{D76B98E3-C817-40B3-8AF9-86E5A9277C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17" y="1595113"/>
            <a:ext cx="1073922" cy="1333094"/>
          </a:xfrm>
          <a:prstGeom prst="rect">
            <a:avLst/>
          </a:prstGeom>
        </p:spPr>
      </p:pic>
      <p:pic>
        <p:nvPicPr>
          <p:cNvPr id="62" name="図 61" descr="人, 男性, ネクタイ, スーツ が含まれている画像&#10;&#10;非常に高い精度で生成された説明">
            <a:extLst>
              <a:ext uri="{FF2B5EF4-FFF2-40B4-BE49-F238E27FC236}">
                <a16:creationId xmlns:a16="http://schemas.microsoft.com/office/drawing/2014/main" id="{691602D2-C6A5-4FA8-A730-E0467BC3A4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52" y="1556692"/>
            <a:ext cx="1036412" cy="1301279"/>
          </a:xfrm>
          <a:prstGeom prst="rect">
            <a:avLst/>
          </a:prstGeom>
        </p:spPr>
      </p:pic>
      <p:pic>
        <p:nvPicPr>
          <p:cNvPr id="67" name="図 66" descr="人, 男性, ネクタイ, スーツ が含まれている画像&#10;&#10;非常に高い精度で生成された説明">
            <a:extLst>
              <a:ext uri="{FF2B5EF4-FFF2-40B4-BE49-F238E27FC236}">
                <a16:creationId xmlns:a16="http://schemas.microsoft.com/office/drawing/2014/main" id="{62C22403-7EA0-4C0C-A3F0-AA2126211E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81" y="1532402"/>
            <a:ext cx="1076803" cy="1395805"/>
          </a:xfrm>
          <a:prstGeom prst="rect">
            <a:avLst/>
          </a:prstGeom>
        </p:spPr>
      </p:pic>
      <p:pic>
        <p:nvPicPr>
          <p:cNvPr id="70" name="図 69" descr="人, 男性, スーツ, ネクタイ が含まれている画像&#10;&#10;非常に高い精度で生成された説明">
            <a:extLst>
              <a:ext uri="{FF2B5EF4-FFF2-40B4-BE49-F238E27FC236}">
                <a16:creationId xmlns:a16="http://schemas.microsoft.com/office/drawing/2014/main" id="{007AC55B-8557-4EAB-88F2-A167212656A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1" y="1536920"/>
            <a:ext cx="1139294" cy="1395805"/>
          </a:xfrm>
          <a:prstGeom prst="rect">
            <a:avLst/>
          </a:prstGeom>
        </p:spPr>
      </p:pic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BC3854A9-FD6B-441D-AFF9-5B346CF02D84}"/>
              </a:ext>
            </a:extLst>
          </p:cNvPr>
          <p:cNvSpPr/>
          <p:nvPr/>
        </p:nvSpPr>
        <p:spPr>
          <a:xfrm>
            <a:off x="6012413" y="2815568"/>
            <a:ext cx="1066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</a:rPr>
              <a:t>ジョン・ケニー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2C682F88-2F78-432F-93E8-DA544F25CB01}"/>
              </a:ext>
            </a:extLst>
          </p:cNvPr>
          <p:cNvSpPr/>
          <p:nvPr/>
        </p:nvSpPr>
        <p:spPr>
          <a:xfrm>
            <a:off x="3662071" y="2798857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</a:rPr>
              <a:t>李東建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B9FFEAB-6CE7-4BBF-BD09-476E7677F8D4}"/>
              </a:ext>
            </a:extLst>
          </p:cNvPr>
          <p:cNvSpPr/>
          <p:nvPr/>
        </p:nvSpPr>
        <p:spPr>
          <a:xfrm>
            <a:off x="307206" y="2849335"/>
            <a:ext cx="20099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ウィルフリッド </a:t>
            </a:r>
            <a:r>
              <a:rPr lang="en-US" altLang="ja-JP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J.</a:t>
            </a:r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ウィルキンソン</a:t>
            </a:r>
            <a:endParaRPr lang="ja-JP" altLang="en-US" sz="1200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08F4FCE3-8337-4259-9A38-F73728791A4E}"/>
              </a:ext>
            </a:extLst>
          </p:cNvPr>
          <p:cNvSpPr/>
          <p:nvPr/>
        </p:nvSpPr>
        <p:spPr>
          <a:xfrm>
            <a:off x="8187452" y="2851985"/>
            <a:ext cx="1184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ﾚｲ･ｸﾘﾝｷﾞﾝ･ｽﾐｽ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B94FF793-B93B-4FE6-896E-F026C9637630}"/>
              </a:ext>
            </a:extLst>
          </p:cNvPr>
          <p:cNvSpPr/>
          <p:nvPr/>
        </p:nvSpPr>
        <p:spPr>
          <a:xfrm>
            <a:off x="3723519" y="4730328"/>
            <a:ext cx="1173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ロンＤ・バートン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1521FBD9-4492-4ADC-95E9-9C72C8B32C72}"/>
              </a:ext>
            </a:extLst>
          </p:cNvPr>
          <p:cNvSpPr/>
          <p:nvPr/>
        </p:nvSpPr>
        <p:spPr>
          <a:xfrm>
            <a:off x="5665221" y="4691685"/>
            <a:ext cx="1432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ゲイリー</a:t>
            </a:r>
            <a:r>
              <a:rPr lang="en-US" altLang="ja-JP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C.</a:t>
            </a:r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Ｋ</a:t>
            </a:r>
            <a:r>
              <a:rPr lang="en-US" altLang="ja-JP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ホァン</a:t>
            </a:r>
            <a:endParaRPr lang="en-US" altLang="ja-JP" sz="12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18F545BF-1918-49F0-A72E-6ED95E5C8092}"/>
              </a:ext>
            </a:extLst>
          </p:cNvPr>
          <p:cNvSpPr/>
          <p:nvPr/>
        </p:nvSpPr>
        <p:spPr>
          <a:xfrm>
            <a:off x="1448344" y="4716772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田中　作次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89C5A111-6045-4160-B7BB-BD9FF19E00E5}"/>
              </a:ext>
            </a:extLst>
          </p:cNvPr>
          <p:cNvSpPr/>
          <p:nvPr/>
        </p:nvSpPr>
        <p:spPr>
          <a:xfrm>
            <a:off x="10434472" y="2819217"/>
            <a:ext cx="1422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カルヤン・バネルジー</a:t>
            </a:r>
            <a:endParaRPr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2E012662-E4E6-4DBC-882C-BF8A6AE84DFC}"/>
              </a:ext>
            </a:extLst>
          </p:cNvPr>
          <p:cNvSpPr/>
          <p:nvPr/>
        </p:nvSpPr>
        <p:spPr>
          <a:xfrm>
            <a:off x="8292518" y="4650516"/>
            <a:ext cx="12859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K.R. </a:t>
            </a:r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ラビンドラン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BE237F1F-499A-4F1B-B60A-0CAC127B7DA8}"/>
              </a:ext>
            </a:extLst>
          </p:cNvPr>
          <p:cNvSpPr/>
          <p:nvPr/>
        </p:nvSpPr>
        <p:spPr>
          <a:xfrm>
            <a:off x="3855020" y="6334928"/>
            <a:ext cx="1013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バリー・ラシン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B334203A-CEE0-4D85-87E7-2CC186CA6B40}"/>
              </a:ext>
            </a:extLst>
          </p:cNvPr>
          <p:cNvSpPr/>
          <p:nvPr/>
        </p:nvSpPr>
        <p:spPr>
          <a:xfrm>
            <a:off x="5971424" y="6295217"/>
            <a:ext cx="1332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マーク</a:t>
            </a:r>
            <a:r>
              <a:rPr lang="en-US" altLang="ja-JP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.D.</a:t>
            </a:r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マローニ</a:t>
            </a:r>
            <a:endParaRPr lang="en-US" altLang="ja-JP" sz="12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0E28324E-63DD-4219-89C2-3FE93743949B}"/>
              </a:ext>
            </a:extLst>
          </p:cNvPr>
          <p:cNvSpPr/>
          <p:nvPr/>
        </p:nvSpPr>
        <p:spPr>
          <a:xfrm>
            <a:off x="1225523" y="6268815"/>
            <a:ext cx="1619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イアン </a:t>
            </a:r>
            <a:r>
              <a:rPr lang="en-US" altLang="ja-JP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H.S. </a:t>
            </a:r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ライズリー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2BF22485-AC23-4004-A990-0F0C2286B2FF}"/>
              </a:ext>
            </a:extLst>
          </p:cNvPr>
          <p:cNvSpPr/>
          <p:nvPr/>
        </p:nvSpPr>
        <p:spPr>
          <a:xfrm>
            <a:off x="10649957" y="4623643"/>
            <a:ext cx="1202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ジョン </a:t>
            </a:r>
            <a:r>
              <a:rPr lang="en-US" altLang="ja-JP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F.</a:t>
            </a:r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ジャーム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pic>
        <p:nvPicPr>
          <p:cNvPr id="123" name="図 122">
            <a:extLst>
              <a:ext uri="{FF2B5EF4-FFF2-40B4-BE49-F238E27FC236}">
                <a16:creationId xmlns:a16="http://schemas.microsoft.com/office/drawing/2014/main" id="{D4B8B5D6-074C-4C1B-A1E7-013C8C2E23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160" y="3556612"/>
            <a:ext cx="1178150" cy="994487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4995459A-F9B3-431D-B2C8-7C0D6CF5768F}"/>
              </a:ext>
            </a:extLst>
          </p:cNvPr>
          <p:cNvPicPr/>
          <p:nvPr/>
        </p:nvPicPr>
        <p:blipFill rotWithShape="1">
          <a:blip r:embed="rId18"/>
          <a:srcRect l="18168" t="21829" r="32815" b="44435"/>
          <a:stretch/>
        </p:blipFill>
        <p:spPr bwMode="auto">
          <a:xfrm>
            <a:off x="1241050" y="5279209"/>
            <a:ext cx="1374121" cy="900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B84DCEE6-0224-45C1-84D7-6FEAF6895631}"/>
              </a:ext>
            </a:extLst>
          </p:cNvPr>
          <p:cNvPicPr/>
          <p:nvPr/>
        </p:nvPicPr>
        <p:blipFill rotWithShape="1">
          <a:blip r:embed="rId19"/>
          <a:srcRect l="24953" t="19950" r="45716" b="45086"/>
          <a:stretch/>
        </p:blipFill>
        <p:spPr>
          <a:xfrm>
            <a:off x="3832820" y="5234746"/>
            <a:ext cx="1030808" cy="989443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AB925094-A4D1-453B-BF9D-EA55A07609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44" y="3352487"/>
            <a:ext cx="1024141" cy="1328883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AB81E1FE-984D-4773-BDC8-6176DBF13A2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7" y="1819501"/>
            <a:ext cx="1073182" cy="952904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3104FF19-7C2B-4C8E-B69A-45B3E2B07F7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73" y="1757005"/>
            <a:ext cx="1045721" cy="1040770"/>
          </a:xfrm>
          <a:prstGeom prst="rect">
            <a:avLst/>
          </a:prstGeom>
        </p:spPr>
      </p:pic>
      <p:pic>
        <p:nvPicPr>
          <p:cNvPr id="129" name="図 128">
            <a:extLst>
              <a:ext uri="{FF2B5EF4-FFF2-40B4-BE49-F238E27FC236}">
                <a16:creationId xmlns:a16="http://schemas.microsoft.com/office/drawing/2014/main" id="{5C7A6E96-6242-4155-BB5B-FAB61E6C2D7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39" y="1743006"/>
            <a:ext cx="1040503" cy="1054770"/>
          </a:xfrm>
          <a:prstGeom prst="rect">
            <a:avLst/>
          </a:prstGeom>
        </p:spPr>
      </p:pic>
      <p:pic>
        <p:nvPicPr>
          <p:cNvPr id="131" name="図 130">
            <a:extLst>
              <a:ext uri="{FF2B5EF4-FFF2-40B4-BE49-F238E27FC236}">
                <a16:creationId xmlns:a16="http://schemas.microsoft.com/office/drawing/2014/main" id="{B92FBF19-C83C-4504-9674-CCB110768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22" y="1757005"/>
            <a:ext cx="1139294" cy="1143064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34B382F8-975F-4718-9F27-4517F0B78E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96" y="1765581"/>
            <a:ext cx="1139294" cy="1038564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A272DB75-2BEB-40D4-8320-74D43F8FD2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52" y="3358590"/>
            <a:ext cx="1009215" cy="1316679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F9DBE074-7AE9-40DD-B894-16C694CB165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19" y="3371273"/>
            <a:ext cx="1035637" cy="1424818"/>
          </a:xfrm>
          <a:prstGeom prst="rect">
            <a:avLst/>
          </a:prstGeom>
        </p:spPr>
      </p:pic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BEEC75E4-CA6F-4855-A28B-F726B74023EA}"/>
              </a:ext>
            </a:extLst>
          </p:cNvPr>
          <p:cNvGrpSpPr/>
          <p:nvPr/>
        </p:nvGrpSpPr>
        <p:grpSpPr>
          <a:xfrm>
            <a:off x="8058212" y="3601323"/>
            <a:ext cx="1560441" cy="1265980"/>
            <a:chOff x="1407101" y="4797141"/>
            <a:chExt cx="1496563" cy="998351"/>
          </a:xfrm>
        </p:grpSpPr>
        <p:pic>
          <p:nvPicPr>
            <p:cNvPr id="137" name="図 24">
              <a:extLst>
                <a:ext uri="{FF2B5EF4-FFF2-40B4-BE49-F238E27FC236}">
                  <a16:creationId xmlns:a16="http://schemas.microsoft.com/office/drawing/2014/main" id="{42DF441C-A109-47CF-9F84-A0856594E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1" t="9950" r="1701" b="30156"/>
            <a:stretch>
              <a:fillRect/>
            </a:stretch>
          </p:blipFill>
          <p:spPr bwMode="auto">
            <a:xfrm>
              <a:off x="1613060" y="4797141"/>
              <a:ext cx="1023807" cy="67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正方形/長方形 25">
              <a:extLst>
                <a:ext uri="{FF2B5EF4-FFF2-40B4-BE49-F238E27FC236}">
                  <a16:creationId xmlns:a16="http://schemas.microsoft.com/office/drawing/2014/main" id="{962F6660-F261-4EA8-AF08-12EC71EA8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101" y="5518494"/>
              <a:ext cx="1496563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altLang="ja-JP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Be</a:t>
              </a:r>
              <a:r>
                <a:rPr lang="ja-JP" altLang="en-US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 </a:t>
              </a:r>
              <a:r>
                <a:rPr lang="en-US" altLang="ja-JP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a</a:t>
              </a:r>
              <a:r>
                <a:rPr lang="ja-JP" altLang="en-US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 </a:t>
              </a:r>
              <a:r>
                <a:rPr lang="en-US" altLang="ja-JP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gift</a:t>
              </a:r>
              <a:r>
                <a:rPr lang="ja-JP" altLang="en-US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 </a:t>
              </a:r>
              <a:r>
                <a:rPr lang="en-US" altLang="ja-JP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to</a:t>
              </a:r>
              <a:r>
                <a:rPr lang="ja-JP" altLang="en-US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 </a:t>
              </a:r>
              <a:r>
                <a:rPr lang="en-US" altLang="ja-JP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the</a:t>
              </a:r>
              <a:r>
                <a:rPr lang="ja-JP" altLang="en-US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 </a:t>
              </a:r>
              <a:r>
                <a:rPr lang="en-US" altLang="ja-JP" sz="750" b="1" dirty="0">
                  <a:solidFill>
                    <a:srgbClr val="00B0F0"/>
                  </a:solidFill>
                  <a:latin typeface="Century" panose="02040604050505020304" pitchFamily="18" charset="0"/>
                  <a:ea typeface="Meiryo UI" panose="020B0604030504040204" pitchFamily="50" charset="-128"/>
                </a:rPr>
                <a:t>world</a:t>
              </a:r>
              <a:endParaRPr lang="ja-JP" altLang="en-US" sz="750" b="1" dirty="0">
                <a:solidFill>
                  <a:srgbClr val="00B0F0"/>
                </a:solidFill>
                <a:latin typeface="Century" panose="02040604050505020304" pitchFamily="18" charset="0"/>
                <a:ea typeface="Meiryo UI" panose="020B0604030504040204" pitchFamily="50" charset="-128"/>
              </a:endParaRPr>
            </a:p>
          </p:txBody>
        </p: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01AC86C9-2BEC-4D5B-B8C9-972BFE39BF51}"/>
              </a:ext>
            </a:extLst>
          </p:cNvPr>
          <p:cNvSpPr txBox="1">
            <a:spLocks/>
          </p:cNvSpPr>
          <p:nvPr/>
        </p:nvSpPr>
        <p:spPr bwMode="auto">
          <a:xfrm>
            <a:off x="-114740" y="354884"/>
            <a:ext cx="8458200" cy="82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ja-JP" altLang="en-US" sz="4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歴代</a:t>
            </a:r>
            <a:r>
              <a:rPr lang="en-US" altLang="ja-JP" sz="4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</a:t>
            </a:r>
            <a:r>
              <a:rPr lang="ja-JP" altLang="en-US" sz="4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会長とテーマロゴ</a:t>
            </a:r>
            <a:endParaRPr lang="en-US" altLang="ja-JP" sz="48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4E4B1AD5-9666-433D-9C0A-2CC15A32123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79" y="5234746"/>
            <a:ext cx="1086772" cy="944982"/>
          </a:xfrm>
          <a:prstGeom prst="rect">
            <a:avLst/>
          </a:prstGeom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FA3ED709-CC22-44B0-A26D-AA3635DABDCE}"/>
              </a:ext>
            </a:extLst>
          </p:cNvPr>
          <p:cNvSpPr/>
          <p:nvPr/>
        </p:nvSpPr>
        <p:spPr>
          <a:xfrm>
            <a:off x="923096" y="989564"/>
            <a:ext cx="6398355" cy="107696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pic>
        <p:nvPicPr>
          <p:cNvPr id="61" name="図 60" descr="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2497620E-043C-4C83-B4EF-394C1D4A60F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40369" y="5279281"/>
            <a:ext cx="1399397" cy="913122"/>
          </a:xfrm>
          <a:prstGeom prst="rect">
            <a:avLst/>
          </a:prstGeom>
        </p:spPr>
      </p:pic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1EF6042F-C9EF-4FE2-9F22-743FF4972DE5}"/>
              </a:ext>
            </a:extLst>
          </p:cNvPr>
          <p:cNvSpPr/>
          <p:nvPr/>
        </p:nvSpPr>
        <p:spPr>
          <a:xfrm>
            <a:off x="8274047" y="6280927"/>
            <a:ext cx="1332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ホルガー・クナーク</a:t>
            </a:r>
            <a:endParaRPr lang="en-US" altLang="ja-JP" sz="12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304B632E-44F4-4EEB-AFBE-844A6B9BB6ED}"/>
              </a:ext>
            </a:extLst>
          </p:cNvPr>
          <p:cNvSpPr/>
          <p:nvPr/>
        </p:nvSpPr>
        <p:spPr>
          <a:xfrm>
            <a:off x="10484614" y="6283915"/>
            <a:ext cx="1332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シェカール・メータ</a:t>
            </a:r>
            <a:endParaRPr lang="en-US" altLang="ja-JP" sz="12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2" name="図プレースホルダー 7" descr="ロゴ, 会社名&#10;&#10;自動的に生成された説明">
            <a:extLst>
              <a:ext uri="{FF2B5EF4-FFF2-40B4-BE49-F238E27FC236}">
                <a16:creationId xmlns:a16="http://schemas.microsoft.com/office/drawing/2014/main" id="{9A4D0461-82A0-416F-BC6E-EEFC593143FF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tretch/>
        </p:blipFill>
        <p:spPr>
          <a:xfrm>
            <a:off x="10714716" y="5274357"/>
            <a:ext cx="1230626" cy="922970"/>
          </a:xfrm>
          <a:prstGeom prst="rect">
            <a:avLst/>
          </a:prstGeom>
          <a:noFill/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FE986437-3E2C-4081-B53D-313C9F9A1FB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29719" y="5096095"/>
            <a:ext cx="1008917" cy="1346904"/>
          </a:xfrm>
          <a:prstGeom prst="rect">
            <a:avLst/>
          </a:prstGeom>
        </p:spPr>
      </p:pic>
      <p:pic>
        <p:nvPicPr>
          <p:cNvPr id="4" name="図 3" descr="スーツを着た男性&#10;&#10;自動的に生成された説明">
            <a:extLst>
              <a:ext uri="{FF2B5EF4-FFF2-40B4-BE49-F238E27FC236}">
                <a16:creationId xmlns:a16="http://schemas.microsoft.com/office/drawing/2014/main" id="{02EB595C-DDC6-45FF-895A-31F76AFBB6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775896" y="5118035"/>
            <a:ext cx="1067507" cy="142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5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5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5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750"/>
                            </p:stCondLst>
                            <p:childTnLst>
                              <p:par>
                                <p:cTn id="10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2"/>
            <a:ext cx="12192000" cy="6858000"/>
          </a:xfrm>
          <a:prstGeom prst="rect">
            <a:avLst/>
          </a:prstGeom>
        </p:spPr>
      </p:pic>
      <p:sp>
        <p:nvSpPr>
          <p:cNvPr id="310274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5836168" y="264125"/>
            <a:ext cx="5639551" cy="611720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ＭＳ Ｐゴシック" charset="-128"/>
                <a:ea typeface="ＭＳ Ｐゴシック" charset="-128"/>
              </a:defRPr>
            </a:lvl9pPr>
          </a:lstStyle>
          <a:p>
            <a:pPr algn="l" eaLnBrk="1" hangingPunct="1"/>
            <a:r>
              <a:rPr lang="ja-JP" altLang="en-US" sz="4000" b="1" dirty="0">
                <a:solidFill>
                  <a:srgbClr val="FFC000"/>
                </a:solidFill>
                <a:latin typeface="HG創英角ｺﾞｼｯｸUB" pitchFamily="49" charset="-128"/>
                <a:ea typeface="HG創英角ｺﾞｼｯｸUB" pitchFamily="49" charset="-128"/>
              </a:rPr>
              <a:t>　</a:t>
            </a:r>
            <a:endParaRPr lang="en-US" altLang="ja-JP" sz="4400" dirty="0">
              <a:solidFill>
                <a:schemeClr val="accent1">
                  <a:lumMod val="40000"/>
                  <a:lumOff val="60000"/>
                </a:schemeClr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pic>
        <p:nvPicPr>
          <p:cNvPr id="310275" name="Picture 6" descr="paul_harris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1" y="370398"/>
            <a:ext cx="4396740" cy="611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6" name="角丸四角形 1"/>
          <p:cNvSpPr>
            <a:spLocks noChangeArrowheads="1"/>
          </p:cNvSpPr>
          <p:nvPr/>
        </p:nvSpPr>
        <p:spPr bwMode="auto">
          <a:xfrm>
            <a:off x="7010400" y="1600200"/>
            <a:ext cx="3276600" cy="3886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tabLst>
                <a:tab pos="190500" algn="l"/>
              </a:tabLst>
            </a:pPr>
            <a:endParaRPr lang="ja-JP" altLang="en-US"/>
          </a:p>
        </p:txBody>
      </p:sp>
      <p:sp>
        <p:nvSpPr>
          <p:cNvPr id="310277" name="正方形/長方形 3"/>
          <p:cNvSpPr>
            <a:spLocks noChangeArrowheads="1"/>
          </p:cNvSpPr>
          <p:nvPr/>
        </p:nvSpPr>
        <p:spPr bwMode="auto">
          <a:xfrm>
            <a:off x="5867400" y="1447800"/>
            <a:ext cx="4648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tabLst>
                <a:tab pos="190500" algn="l"/>
              </a:tabLst>
            </a:pPr>
            <a:endParaRPr lang="ja-JP" altLang="en-US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4735831" y="346375"/>
            <a:ext cx="7411719" cy="6393850"/>
          </a:xfrm>
          <a:prstGeom prst="rect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>
              <a:buFont typeface="Arial" panose="020B0604020202020204" pitchFamily="34" charset="0"/>
              <a:buNone/>
              <a:defRPr/>
            </a:pP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3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ポール・ハリスも申しております。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ja-JP" altLang="en-US" sz="3200" u="sng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この世の中は常に変遷する。我々は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ja-JP" altLang="en-US" sz="3200" u="sng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変遷する世界と共に変遷する用意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ja-JP" altLang="en-US" sz="3200" u="sng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がなければならない。　　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ja-JP" altLang="en-US" sz="3200" u="sng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ロータリーの物語は幾度も、幾度も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ja-JP" altLang="en-US" sz="3200" u="sng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書き替えなければならないであろう。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en-US" altLang="ja-JP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｢</a:t>
            </a:r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奉仕の種</a:t>
            </a:r>
            <a:r>
              <a:rPr lang="en-US" altLang="ja-JP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｣</a:t>
            </a:r>
            <a:r>
              <a:rPr lang="ja-JP" altLang="en-US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は時と共に動き、変わる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ja-JP" altLang="en-US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でしょう。然し、その中心の火の玉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en-US" altLang="ja-JP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｢</a:t>
            </a:r>
            <a:r>
              <a:rPr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奉仕の理想</a:t>
            </a:r>
            <a:r>
              <a:rPr lang="en-US" altLang="ja-JP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｣</a:t>
            </a:r>
            <a:r>
              <a:rPr lang="ja-JP" altLang="en-US" sz="3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は変わらないのです。　　　　　　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en-US" altLang="ja-JP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lang="ja-JP" altLang="en-US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ロータリーの友創刊号</a:t>
            </a:r>
            <a:r>
              <a:rPr lang="en-US" altLang="ja-JP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:</a:t>
            </a:r>
            <a:r>
              <a:rPr lang="ja-JP" altLang="en-US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私観ロータリー精神</a:t>
            </a:r>
            <a:r>
              <a:rPr lang="en-US" altLang="ja-JP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</a:p>
          <a:p>
            <a:pPr marL="411480">
              <a:buFont typeface="Arial" panose="020B0604020202020204" pitchFamily="34" charset="0"/>
              <a:buNone/>
              <a:defRPr/>
            </a:pPr>
            <a:r>
              <a:rPr lang="en-US" altLang="ja-JP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</a:t>
            </a:r>
            <a:r>
              <a:rPr lang="ja-JP" altLang="en-US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lang="ja-JP" altLang="en-US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東京南</a:t>
            </a:r>
            <a:r>
              <a:rPr lang="en-US" altLang="ja-JP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RC</a:t>
            </a:r>
            <a:r>
              <a:rPr lang="ja-JP" altLang="en-US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初代会長金森徳次郎</a:t>
            </a:r>
            <a:endParaRPr lang="en-US" altLang="ja-JP" dirty="0">
              <a:solidFill>
                <a:srgbClr val="7030A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11480">
              <a:buFont typeface="Arial" panose="020B0604020202020204" pitchFamily="34" charset="0"/>
              <a:buNone/>
              <a:defRPr/>
            </a:pP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9054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603454A-5C06-4582-99B7-BC12BB81A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D46B3FA-1A13-4E90-8C2C-7C8FAE2E7280}"/>
              </a:ext>
            </a:extLst>
          </p:cNvPr>
          <p:cNvSpPr/>
          <p:nvPr/>
        </p:nvSpPr>
        <p:spPr>
          <a:xfrm>
            <a:off x="583421" y="308540"/>
            <a:ext cx="11359877" cy="40390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6000" kern="1200" cap="all" spc="0" baseline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C1A8B49-1284-41B5-9ED7-0F72AEA5340E}"/>
              </a:ext>
            </a:extLst>
          </p:cNvPr>
          <p:cNvSpPr/>
          <p:nvPr/>
        </p:nvSpPr>
        <p:spPr>
          <a:xfrm>
            <a:off x="117082" y="-276860"/>
            <a:ext cx="12292554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</a:p>
          <a:p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sz="54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変化は</a:t>
            </a:r>
            <a:r>
              <a:rPr kumimoji="1" lang="ja-JP" altLang="en-US" sz="5400" b="1" u="sng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脅威</a:t>
            </a:r>
            <a:r>
              <a:rPr kumimoji="1" lang="ja-JP" altLang="en-US" sz="54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でなく、</a:t>
            </a:r>
          </a:p>
          <a:p>
            <a:r>
              <a:rPr kumimoji="1" lang="ja-JP" altLang="en-US" sz="54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5400" b="1" u="sng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チャンス</a:t>
            </a:r>
            <a:r>
              <a:rPr kumimoji="1" lang="ja-JP" altLang="en-US" sz="54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として捉えなければならない。</a:t>
            </a:r>
            <a:endParaRPr kumimoji="1" lang="en-US" altLang="ja-JP" sz="54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sz="54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変化を探し、本物の変化を見分け、</a:t>
            </a:r>
          </a:p>
          <a:p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それらを意味あるものとして利用しなけ</a:t>
            </a:r>
            <a:endParaRPr lang="en-US" altLang="ja-JP" sz="54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ればならない。</a:t>
            </a:r>
          </a:p>
          <a:p>
            <a:endParaRPr kumimoji="1"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F20453-D316-4AFB-B9F6-165CC34A4107}"/>
              </a:ext>
            </a:extLst>
          </p:cNvPr>
          <p:cNvSpPr/>
          <p:nvPr/>
        </p:nvSpPr>
        <p:spPr>
          <a:xfrm>
            <a:off x="1131692" y="5332025"/>
            <a:ext cx="12251670" cy="169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変化に対するドラッカーの教え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DB0F2B-4060-412B-8C12-6185C25830B5}"/>
              </a:ext>
            </a:extLst>
          </p:cNvPr>
          <p:cNvSpPr/>
          <p:nvPr/>
        </p:nvSpPr>
        <p:spPr>
          <a:xfrm>
            <a:off x="4023173" y="6549460"/>
            <a:ext cx="6365427" cy="925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72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358">
        <p15:prstTrans prst="pageCurlDouble"/>
      </p:transition>
    </mc:Choice>
    <mc:Fallback xmlns="">
      <p:transition spd="slow" advTm="143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A8924071-4BA9-4D64-A41D-3859C1E18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-620"/>
            <a:ext cx="12191980" cy="685799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342C25-20B1-4FAC-990B-9F0310653659}"/>
              </a:ext>
            </a:extLst>
          </p:cNvPr>
          <p:cNvSpPr/>
          <p:nvPr/>
        </p:nvSpPr>
        <p:spPr>
          <a:xfrm>
            <a:off x="1649156" y="630"/>
            <a:ext cx="8141110" cy="1321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>
                <a:solidFill>
                  <a:srgbClr val="00FF99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ロータリーの変革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816B54-6C1D-49A1-98E9-1D031528AD6E}"/>
              </a:ext>
            </a:extLst>
          </p:cNvPr>
          <p:cNvSpPr/>
          <p:nvPr/>
        </p:nvSpPr>
        <p:spPr>
          <a:xfrm>
            <a:off x="838200" y="1454150"/>
            <a:ext cx="10572749" cy="5226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時代や環境の変化に、</a:t>
            </a:r>
          </a:p>
          <a:p>
            <a:pPr algn="ctr"/>
            <a:r>
              <a:rPr kumimoji="1" lang="ja-JP" altLang="en-US" sz="6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的確に対応した変革であり、</a:t>
            </a:r>
          </a:p>
          <a:p>
            <a:pPr algn="ctr"/>
            <a:endParaRPr kumimoji="1" lang="ja-JP" altLang="en-US" sz="6000" dirty="0">
              <a:solidFill>
                <a:schemeClr val="tx1">
                  <a:lumMod val="9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ロータリーの本質や哲学は</a:t>
            </a:r>
          </a:p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何一つ変化してはいない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AEFC153-D4ED-4A44-BB47-F3BD07F02618}"/>
              </a:ext>
            </a:extLst>
          </p:cNvPr>
          <p:cNvSpPr/>
          <p:nvPr/>
        </p:nvSpPr>
        <p:spPr>
          <a:xfrm>
            <a:off x="2204884" y="1202880"/>
            <a:ext cx="7131154" cy="1007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3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76">
        <p14:window dir="vert"/>
      </p:transition>
    </mc:Choice>
    <mc:Fallback xmlns="">
      <p:transition spd="slow" advTm="11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動作設定ボタン: 最後に移動 11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04CC817B-004C-470B-9705-B0C207E891CE}"/>
              </a:ext>
            </a:extLst>
          </p:cNvPr>
          <p:cNvSpPr/>
          <p:nvPr/>
        </p:nvSpPr>
        <p:spPr>
          <a:xfrm>
            <a:off x="1403350" y="949325"/>
            <a:ext cx="1339850" cy="1047750"/>
          </a:xfrm>
          <a:prstGeom prst="actionButtonEn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F1024A-1862-452A-95F3-07D8DFF2CC68}"/>
              </a:ext>
            </a:extLst>
          </p:cNvPr>
          <p:cNvSpPr/>
          <p:nvPr/>
        </p:nvSpPr>
        <p:spPr>
          <a:xfrm>
            <a:off x="3594100" y="2578100"/>
            <a:ext cx="7562850" cy="2355850"/>
          </a:xfrm>
          <a:prstGeom prst="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8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 軟 性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0E5D29-17B2-4DA1-A6E5-D5673902630D}"/>
              </a:ext>
            </a:extLst>
          </p:cNvPr>
          <p:cNvSpPr/>
          <p:nvPr/>
        </p:nvSpPr>
        <p:spPr>
          <a:xfrm>
            <a:off x="2959100" y="949324"/>
            <a:ext cx="3575050" cy="10477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の視点</a:t>
            </a:r>
          </a:p>
        </p:txBody>
      </p:sp>
    </p:spTree>
    <p:extLst>
      <p:ext uri="{BB962C8B-B14F-4D97-AF65-F5344CB8AC3E}">
        <p14:creationId xmlns:p14="http://schemas.microsoft.com/office/powerpoint/2010/main" val="16748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A07C3E8-64A9-4E17-8928-F24D2E1D1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A14E9B5-4566-403C-8895-9A7C19744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69" y="304800"/>
            <a:ext cx="10873739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コンテンツ プレースホルダー 8">
            <a:extLst>
              <a:ext uri="{FF2B5EF4-FFF2-40B4-BE49-F238E27FC236}">
                <a16:creationId xmlns:a16="http://schemas.microsoft.com/office/drawing/2014/main" id="{3AA30B98-13EA-4C74-84D6-5B59B0CF72BB}"/>
              </a:ext>
            </a:extLst>
          </p:cNvPr>
          <p:cNvSpPr txBox="1">
            <a:spLocks/>
          </p:cNvSpPr>
          <p:nvPr/>
        </p:nvSpPr>
        <p:spPr>
          <a:xfrm>
            <a:off x="1610952" y="975360"/>
            <a:ext cx="9102174" cy="5287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ja-JP" altLang="en-US" sz="72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lang="ja-JP" altLang="en-US" sz="7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規定審議会</a:t>
            </a:r>
          </a:p>
          <a:p>
            <a:pPr marL="457200" lvl="1" indent="0">
              <a:buNone/>
            </a:pPr>
            <a:endParaRPr lang="ja-JP" altLang="en-US" sz="4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lvl="1" indent="0">
              <a:buNone/>
            </a:pPr>
            <a:endParaRPr lang="ja-JP" altLang="en-US" sz="4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lvl="1" indent="0">
              <a:buNone/>
            </a:pPr>
            <a:endParaRPr lang="ja-JP" altLang="en-US" sz="4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lvl="1" indent="0">
              <a:buNone/>
            </a:pPr>
            <a:endParaRPr lang="ja-JP" altLang="en-US" sz="4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lvl="1" indent="0">
              <a:buNone/>
            </a:pPr>
            <a:r>
              <a:rPr lang="en-US" altLang="ja-JP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  2016</a:t>
            </a:r>
            <a:r>
              <a:rPr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lang="en-US" altLang="ja-JP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.</a:t>
            </a:r>
            <a:r>
              <a:rPr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en-US" altLang="ja-JP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2019</a:t>
            </a:r>
            <a:r>
              <a:rPr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　</a:t>
            </a:r>
          </a:p>
          <a:p>
            <a:pPr marL="457200" lvl="1" indent="0">
              <a:buNone/>
            </a:pPr>
            <a:endParaRPr lang="en-US" altLang="ja-JP" sz="4800" dirty="0">
              <a:solidFill>
                <a:srgbClr val="FF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lvl="1" indent="0">
              <a:buNone/>
            </a:pPr>
            <a:endParaRPr lang="en-US" altLang="ja-JP" sz="4000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lvl="1" indent="0">
              <a:buNone/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37DECD-C324-480F-B460-10FC0EAEB2BF}"/>
              </a:ext>
            </a:extLst>
          </p:cNvPr>
          <p:cNvSpPr/>
          <p:nvPr/>
        </p:nvSpPr>
        <p:spPr>
          <a:xfrm>
            <a:off x="3218625" y="2048765"/>
            <a:ext cx="5194025" cy="154685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9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814">
        <p:checker/>
      </p:transition>
    </mc:Choice>
    <mc:Fallback xmlns="">
      <p:transition spd="slow" advTm="1681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C6011A66-42C9-4730-ABBF-1D40A1976F60}"/>
              </a:ext>
            </a:extLst>
          </p:cNvPr>
          <p:cNvSpPr txBox="1">
            <a:spLocks/>
          </p:cNvSpPr>
          <p:nvPr/>
        </p:nvSpPr>
        <p:spPr bwMode="auto">
          <a:xfrm>
            <a:off x="2170302" y="202606"/>
            <a:ext cx="7961130" cy="8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ja-JP" altLang="en-US" sz="36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国際ロータリーの変化（規定審議会）</a:t>
            </a:r>
            <a:endParaRPr lang="en-US" sz="36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49E4EEF9-4FFF-434C-80E9-E48DE10983B0}"/>
              </a:ext>
            </a:extLst>
          </p:cNvPr>
          <p:cNvGrpSpPr/>
          <p:nvPr/>
        </p:nvGrpSpPr>
        <p:grpSpPr>
          <a:xfrm>
            <a:off x="0" y="1053872"/>
            <a:ext cx="12476800" cy="5521081"/>
            <a:chOff x="-134370" y="1414314"/>
            <a:chExt cx="12363182" cy="5032614"/>
          </a:xfrm>
        </p:grpSpPr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FE5CED19-C4D3-486F-B1B2-4B9834C44DCF}"/>
                </a:ext>
              </a:extLst>
            </p:cNvPr>
            <p:cNvGrpSpPr/>
            <p:nvPr/>
          </p:nvGrpSpPr>
          <p:grpSpPr>
            <a:xfrm>
              <a:off x="-134370" y="1414314"/>
              <a:ext cx="12240864" cy="5032614"/>
              <a:chOff x="-134370" y="1414314"/>
              <a:chExt cx="12240864" cy="5032614"/>
            </a:xfrm>
          </p:grpSpPr>
          <p:sp>
            <p:nvSpPr>
              <p:cNvPr id="3" name="矢印: ストライプ 2">
                <a:extLst>
                  <a:ext uri="{FF2B5EF4-FFF2-40B4-BE49-F238E27FC236}">
                    <a16:creationId xmlns:a16="http://schemas.microsoft.com/office/drawing/2014/main" id="{BC6A0C79-F71D-4D34-B75C-28113637E38F}"/>
                  </a:ext>
                </a:extLst>
              </p:cNvPr>
              <p:cNvSpPr/>
              <p:nvPr/>
            </p:nvSpPr>
            <p:spPr>
              <a:xfrm>
                <a:off x="284480" y="5613083"/>
                <a:ext cx="11480800" cy="335280"/>
              </a:xfrm>
              <a:prstGeom prst="stripedRightArrow">
                <a:avLst/>
              </a:prstGeom>
              <a:solidFill>
                <a:srgbClr val="00FF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9B9D198-D107-4F14-8283-FCA94A8BCBFD}"/>
                  </a:ext>
                </a:extLst>
              </p:cNvPr>
              <p:cNvSpPr txBox="1"/>
              <p:nvPr/>
            </p:nvSpPr>
            <p:spPr>
              <a:xfrm rot="2687827">
                <a:off x="360229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1970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3B1DF59-73E6-4F64-BCD7-1427730F0F19}"/>
                  </a:ext>
                </a:extLst>
              </p:cNvPr>
              <p:cNvSpPr txBox="1"/>
              <p:nvPr/>
            </p:nvSpPr>
            <p:spPr>
              <a:xfrm rot="2687827">
                <a:off x="1019705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1974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4717AC1-3486-4512-9605-124C973A40B1}"/>
                  </a:ext>
                </a:extLst>
              </p:cNvPr>
              <p:cNvSpPr txBox="1"/>
              <p:nvPr/>
            </p:nvSpPr>
            <p:spPr>
              <a:xfrm rot="2687827">
                <a:off x="1679181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1977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0838398-7F4D-43C7-863D-2EA2BAFAC42D}"/>
                  </a:ext>
                </a:extLst>
              </p:cNvPr>
              <p:cNvSpPr txBox="1"/>
              <p:nvPr/>
            </p:nvSpPr>
            <p:spPr>
              <a:xfrm rot="2687827">
                <a:off x="2338657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1980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0CE14DA-2356-4DDA-83DE-75AD6B5CBF41}"/>
                  </a:ext>
                </a:extLst>
              </p:cNvPr>
              <p:cNvSpPr txBox="1"/>
              <p:nvPr/>
            </p:nvSpPr>
            <p:spPr>
              <a:xfrm rot="2687827">
                <a:off x="2998133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1983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6B73847-C367-44B1-B07C-FBE0E614FB9B}"/>
                  </a:ext>
                </a:extLst>
              </p:cNvPr>
              <p:cNvSpPr txBox="1"/>
              <p:nvPr/>
            </p:nvSpPr>
            <p:spPr>
              <a:xfrm rot="2687827">
                <a:off x="3657609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1986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8B2E800-7E1E-4D63-8ECD-BF7A1A5F8D63}"/>
                  </a:ext>
                </a:extLst>
              </p:cNvPr>
              <p:cNvSpPr txBox="1"/>
              <p:nvPr/>
            </p:nvSpPr>
            <p:spPr>
              <a:xfrm rot="2687827">
                <a:off x="4317085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1989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839F781-A98D-4664-A59E-2A6AAF0A5164}"/>
                  </a:ext>
                </a:extLst>
              </p:cNvPr>
              <p:cNvSpPr txBox="1"/>
              <p:nvPr/>
            </p:nvSpPr>
            <p:spPr>
              <a:xfrm rot="2687827">
                <a:off x="4976561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1992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3CBAF18-027C-4317-B4F5-468F3A033EA6}"/>
                  </a:ext>
                </a:extLst>
              </p:cNvPr>
              <p:cNvSpPr txBox="1"/>
              <p:nvPr/>
            </p:nvSpPr>
            <p:spPr>
              <a:xfrm rot="2687827">
                <a:off x="5636037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1995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AD9E0EC-4EBC-4CFF-8665-C217708678EB}"/>
                  </a:ext>
                </a:extLst>
              </p:cNvPr>
              <p:cNvSpPr txBox="1"/>
              <p:nvPr/>
            </p:nvSpPr>
            <p:spPr>
              <a:xfrm rot="2687827">
                <a:off x="6295513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1998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537C084-B124-4E77-B2A9-DC1188605919}"/>
                  </a:ext>
                </a:extLst>
              </p:cNvPr>
              <p:cNvSpPr txBox="1"/>
              <p:nvPr/>
            </p:nvSpPr>
            <p:spPr>
              <a:xfrm rot="2687827">
                <a:off x="6954989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2001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DFF6EBBE-99B1-488D-9972-30A714979EBB}"/>
                  </a:ext>
                </a:extLst>
              </p:cNvPr>
              <p:cNvSpPr txBox="1"/>
              <p:nvPr/>
            </p:nvSpPr>
            <p:spPr>
              <a:xfrm rot="2687827">
                <a:off x="7614465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2004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F1F5180-E313-41B4-A468-895E4D80698F}"/>
                  </a:ext>
                </a:extLst>
              </p:cNvPr>
              <p:cNvSpPr txBox="1"/>
              <p:nvPr/>
            </p:nvSpPr>
            <p:spPr>
              <a:xfrm rot="2687827">
                <a:off x="8273941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2007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34254C1-1998-4584-9267-DD1EBC8CE2CE}"/>
                  </a:ext>
                </a:extLst>
              </p:cNvPr>
              <p:cNvSpPr txBox="1"/>
              <p:nvPr/>
            </p:nvSpPr>
            <p:spPr>
              <a:xfrm rot="2687827">
                <a:off x="8933417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2010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DB8DB90-1A2D-426C-B565-2DA949CA806E}"/>
                  </a:ext>
                </a:extLst>
              </p:cNvPr>
              <p:cNvSpPr txBox="1"/>
              <p:nvPr/>
            </p:nvSpPr>
            <p:spPr>
              <a:xfrm rot="2687827">
                <a:off x="9592893" y="5954485"/>
                <a:ext cx="6429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201</a:t>
                </a:r>
                <a:r>
                  <a:rPr kumimoji="1" lang="en-US" altLang="ja-JP" sz="9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endParaRPr kumimoji="1"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71564F0-3309-4A98-852E-8099CCCB7A57}"/>
                  </a:ext>
                </a:extLst>
              </p:cNvPr>
              <p:cNvSpPr txBox="1"/>
              <p:nvPr/>
            </p:nvSpPr>
            <p:spPr>
              <a:xfrm rot="2687827">
                <a:off x="10482066" y="5964693"/>
                <a:ext cx="642933" cy="210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900" b="1" dirty="0">
                    <a:solidFill>
                      <a:srgbClr val="C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2016</a:t>
                </a: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52D16255-ED03-46D3-93FA-2E486EC78BD5}"/>
                  </a:ext>
                </a:extLst>
              </p:cNvPr>
              <p:cNvSpPr txBox="1"/>
              <p:nvPr/>
            </p:nvSpPr>
            <p:spPr>
              <a:xfrm rot="2687827">
                <a:off x="11058187" y="5986336"/>
                <a:ext cx="642933" cy="210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900" b="1" dirty="0">
                    <a:solidFill>
                      <a:srgbClr val="C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2019</a:t>
                </a:r>
                <a:endParaRPr kumimoji="1" lang="ja-JP" altLang="en-US" sz="900" b="1" dirty="0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8C4A7EB5-F07B-4D50-B182-E17970C74A1D}"/>
                  </a:ext>
                </a:extLst>
              </p:cNvPr>
              <p:cNvSpPr/>
              <p:nvPr/>
            </p:nvSpPr>
            <p:spPr>
              <a:xfrm rot="20324181" flipV="1">
                <a:off x="-134370" y="3203026"/>
                <a:ext cx="12240864" cy="2020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E4293829-A63A-4688-8309-AE5E6A9EE4D6}"/>
                  </a:ext>
                </a:extLst>
              </p:cNvPr>
              <p:cNvSpPr txBox="1"/>
              <p:nvPr/>
            </p:nvSpPr>
            <p:spPr>
              <a:xfrm>
                <a:off x="362746" y="5323193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221AF5C0-AE34-4224-B544-AD3020F50687}"/>
                  </a:ext>
                </a:extLst>
              </p:cNvPr>
              <p:cNvSpPr txBox="1"/>
              <p:nvPr/>
            </p:nvSpPr>
            <p:spPr>
              <a:xfrm>
                <a:off x="550706" y="5285212"/>
                <a:ext cx="1910080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クラブの政治活動を禁止</a:t>
                </a: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D0F434D-CC61-42F0-9366-2CA8BA6FF8B8}"/>
                  </a:ext>
                </a:extLst>
              </p:cNvPr>
              <p:cNvSpPr txBox="1"/>
              <p:nvPr/>
            </p:nvSpPr>
            <p:spPr>
              <a:xfrm>
                <a:off x="1124990" y="5036332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584A001-0B35-4AD9-8DDF-038055906BFC}"/>
                  </a:ext>
                </a:extLst>
              </p:cNvPr>
              <p:cNvSpPr txBox="1"/>
              <p:nvPr/>
            </p:nvSpPr>
            <p:spPr>
              <a:xfrm>
                <a:off x="1341170" y="4994361"/>
                <a:ext cx="2418031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年目ごとに規定審議会開催</a:t>
                </a:r>
                <a:endParaRPr kumimoji="1" lang="ja-JP" altLang="en-US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3822B35E-B7C6-4C01-AF35-EEE406C44AD2}"/>
                  </a:ext>
                </a:extLst>
              </p:cNvPr>
              <p:cNvSpPr txBox="1"/>
              <p:nvPr/>
            </p:nvSpPr>
            <p:spPr>
              <a:xfrm>
                <a:off x="1812686" y="4761287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1F8A1E53-9FD3-43CC-A9B2-A48AE6A66DD4}"/>
                  </a:ext>
                </a:extLst>
              </p:cNvPr>
              <p:cNvSpPr txBox="1"/>
              <p:nvPr/>
            </p:nvSpPr>
            <p:spPr>
              <a:xfrm>
                <a:off x="2000646" y="4719347"/>
                <a:ext cx="2418031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公式地域雑誌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が認められる</a:t>
                </a:r>
                <a:endParaRPr kumimoji="1" lang="ja-JP" altLang="en-US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5ECBDCD8-3426-4A58-B513-270204416DA4}"/>
                  </a:ext>
                </a:extLst>
              </p:cNvPr>
              <p:cNvSpPr txBox="1"/>
              <p:nvPr/>
            </p:nvSpPr>
            <p:spPr>
              <a:xfrm>
                <a:off x="2472162" y="4515667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0C2BDE7C-4B1C-41ED-BAAC-C6E751172C59}"/>
                  </a:ext>
                </a:extLst>
              </p:cNvPr>
              <p:cNvSpPr txBox="1"/>
              <p:nvPr/>
            </p:nvSpPr>
            <p:spPr>
              <a:xfrm>
                <a:off x="2656553" y="4465300"/>
                <a:ext cx="2418031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ホームクラブ</a:t>
                </a:r>
                <a:r>
                  <a:rPr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30%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出席義務</a:t>
                </a:r>
                <a:endParaRPr kumimoji="1" lang="ja-JP" altLang="en-US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1E8A927-7490-4C76-AF4E-961E5398A948}"/>
                  </a:ext>
                </a:extLst>
              </p:cNvPr>
              <p:cNvSpPr txBox="1"/>
              <p:nvPr/>
            </p:nvSpPr>
            <p:spPr>
              <a:xfrm>
                <a:off x="3131638" y="4239791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695A6FD-0158-431B-B41D-9AA5B6E1C728}"/>
                  </a:ext>
                </a:extLst>
              </p:cNvPr>
              <p:cNvSpPr txBox="1"/>
              <p:nvPr/>
            </p:nvSpPr>
            <p:spPr>
              <a:xfrm>
                <a:off x="3330489" y="4190287"/>
                <a:ext cx="3314687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会員事業場・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居住区域、例会</a:t>
                </a:r>
                <a:r>
                  <a:rPr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60%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出席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AEA19823-3B0D-4AC7-99D3-6452AA1E018A}"/>
                  </a:ext>
                </a:extLst>
              </p:cNvPr>
              <p:cNvSpPr txBox="1"/>
              <p:nvPr/>
            </p:nvSpPr>
            <p:spPr>
              <a:xfrm>
                <a:off x="3791114" y="3995815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4CA296E7-7E75-4B86-88E8-BC9CD89DF55F}"/>
                  </a:ext>
                </a:extLst>
              </p:cNvPr>
              <p:cNvSpPr txBox="1"/>
              <p:nvPr/>
            </p:nvSpPr>
            <p:spPr>
              <a:xfrm>
                <a:off x="3961767" y="3965908"/>
                <a:ext cx="3314687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PETS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の開催、地区基金の設置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17C2FCDB-089F-4121-9E2D-4AFE9AF49AD9}"/>
                  </a:ext>
                </a:extLst>
              </p:cNvPr>
              <p:cNvSpPr txBox="1"/>
              <p:nvPr/>
            </p:nvSpPr>
            <p:spPr>
              <a:xfrm>
                <a:off x="4450590" y="3744250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168C2F98-6E05-425F-A782-873D12D886CA}"/>
                  </a:ext>
                </a:extLst>
              </p:cNvPr>
              <p:cNvSpPr txBox="1"/>
              <p:nvPr/>
            </p:nvSpPr>
            <p:spPr>
              <a:xfrm>
                <a:off x="4621243" y="3713470"/>
                <a:ext cx="3986853" cy="237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5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女性の入会を認める</a:t>
                </a:r>
                <a:r>
                  <a:rPr kumimoji="1" lang="ja-JP" altLang="en-US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、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「超我の奉仕」を第１標語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350BE9EC-7F0F-427E-BC0E-330479F1604F}"/>
                  </a:ext>
                </a:extLst>
              </p:cNvPr>
              <p:cNvSpPr txBox="1"/>
              <p:nvPr/>
            </p:nvSpPr>
            <p:spPr>
              <a:xfrm>
                <a:off x="5110066" y="3481918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649D1F85-8914-42C8-92A5-92F5A21C102B}"/>
                  </a:ext>
                </a:extLst>
              </p:cNvPr>
              <p:cNvSpPr txBox="1"/>
              <p:nvPr/>
            </p:nvSpPr>
            <p:spPr>
              <a:xfrm>
                <a:off x="5952885" y="3203753"/>
                <a:ext cx="3314687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RI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文献から性別表示排除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5F4B9BF-D897-4DCA-97D6-468C85ADAE8E}"/>
                  </a:ext>
                </a:extLst>
              </p:cNvPr>
              <p:cNvSpPr txBox="1"/>
              <p:nvPr/>
            </p:nvSpPr>
            <p:spPr>
              <a:xfrm>
                <a:off x="5764925" y="3255399"/>
                <a:ext cx="713780" cy="18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C19E53B0-EFDB-4CAF-A97F-E2550B6E5771}"/>
                  </a:ext>
                </a:extLst>
              </p:cNvPr>
              <p:cNvSpPr txBox="1"/>
              <p:nvPr/>
            </p:nvSpPr>
            <p:spPr>
              <a:xfrm>
                <a:off x="6602125" y="2907862"/>
                <a:ext cx="5439711" cy="237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5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奉仕活動ﾒｲｸ･ｱｯﾌﾟ</a:t>
                </a:r>
                <a:r>
                  <a:rPr lang="ja-JP" altLang="en-US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、</a:t>
                </a:r>
                <a:r>
                  <a:rPr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DGE1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年任期、規定審議会が</a:t>
                </a:r>
                <a:r>
                  <a:rPr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RI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唯一の立法機関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29E90DBE-0330-442B-AAFC-0C9ADFE7566A}"/>
                  </a:ext>
                </a:extLst>
              </p:cNvPr>
              <p:cNvSpPr txBox="1"/>
              <p:nvPr/>
            </p:nvSpPr>
            <p:spPr>
              <a:xfrm>
                <a:off x="6429018" y="2965508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C4802B64-7026-45E9-BC50-A50C075FA059}"/>
                  </a:ext>
                </a:extLst>
              </p:cNvPr>
              <p:cNvSpPr txBox="1"/>
              <p:nvPr/>
            </p:nvSpPr>
            <p:spPr>
              <a:xfrm>
                <a:off x="5293409" y="3447984"/>
                <a:ext cx="3314687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クラブ会長エレクトの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PETS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出席義務化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88572F0A-9468-4E66-808A-18F568A77583}"/>
                  </a:ext>
                </a:extLst>
              </p:cNvPr>
              <p:cNvSpPr txBox="1"/>
              <p:nvPr/>
            </p:nvSpPr>
            <p:spPr>
              <a:xfrm>
                <a:off x="7088494" y="2710960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6FAF80A5-9725-4458-B003-38B3708FD298}"/>
                  </a:ext>
                </a:extLst>
              </p:cNvPr>
              <p:cNvSpPr txBox="1"/>
              <p:nvPr/>
            </p:nvSpPr>
            <p:spPr>
              <a:xfrm>
                <a:off x="660401" y="2661977"/>
                <a:ext cx="6540525" cy="237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会員種別の変更、</a:t>
                </a:r>
                <a:r>
                  <a:rPr kumimoji="1" lang="ja-JP" altLang="en-US" sz="105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職業分類運用柔軟化、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サイバークラブプロジェクト、</a:t>
                </a:r>
                <a:r>
                  <a:rPr kumimoji="1" lang="en-US" altLang="ja-JP" sz="105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DLP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の参加奨励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4C1D3345-5431-41DC-9C12-074BD5F1DA5E}"/>
                  </a:ext>
                </a:extLst>
              </p:cNvPr>
              <p:cNvSpPr txBox="1"/>
              <p:nvPr/>
            </p:nvSpPr>
            <p:spPr>
              <a:xfrm>
                <a:off x="7747970" y="2439574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E16FF95-54BC-4E26-83AC-A029676D70AE}"/>
                  </a:ext>
                </a:extLst>
              </p:cNvPr>
              <p:cNvSpPr txBox="1"/>
              <p:nvPr/>
            </p:nvSpPr>
            <p:spPr>
              <a:xfrm>
                <a:off x="465538" y="2408113"/>
                <a:ext cx="7387937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ロータリー親睦活動への参加は例会出席、第２標語中「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He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profit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・・・」を「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They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profit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・・・」に変更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1350DBA0-36C3-4042-855B-09A5B18D3136}"/>
                  </a:ext>
                </a:extLst>
              </p:cNvPr>
              <p:cNvSpPr txBox="1"/>
              <p:nvPr/>
            </p:nvSpPr>
            <p:spPr>
              <a:xfrm>
                <a:off x="8409977" y="2194752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3423462B-6C7A-4F35-B811-FD760650F97B}"/>
                  </a:ext>
                </a:extLst>
              </p:cNvPr>
              <p:cNvSpPr txBox="1"/>
              <p:nvPr/>
            </p:nvSpPr>
            <p:spPr>
              <a:xfrm>
                <a:off x="1132862" y="2131798"/>
                <a:ext cx="7387937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ロータリー財団学友が正会員になれる、第２標語中「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They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profit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・・・」を「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One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profit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・・・」に変更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A758FF1-FB9F-4605-AF6E-ED5D72BBC0B8}"/>
                  </a:ext>
                </a:extLst>
              </p:cNvPr>
              <p:cNvSpPr txBox="1"/>
              <p:nvPr/>
            </p:nvSpPr>
            <p:spPr>
              <a:xfrm>
                <a:off x="9066922" y="1941334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668CD77F-2B78-4025-8032-96DA2D803339}"/>
                  </a:ext>
                </a:extLst>
              </p:cNvPr>
              <p:cNvSpPr txBox="1"/>
              <p:nvPr/>
            </p:nvSpPr>
            <p:spPr>
              <a:xfrm>
                <a:off x="1132862" y="1920000"/>
                <a:ext cx="8041443" cy="23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ja-JP" altLang="en-US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「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青少年奉仕」が第５部門となる、第２標語を第２モットーとする、決議</a:t>
                </a:r>
                <a:r>
                  <a:rPr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23-34</a:t>
                </a:r>
                <a:r>
                  <a:rPr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第１項を奉仕の哲学と定義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A3512D6B-FAA0-4455-B3C7-8C63CCE00E53}"/>
                  </a:ext>
                </a:extLst>
              </p:cNvPr>
              <p:cNvSpPr txBox="1"/>
              <p:nvPr/>
            </p:nvSpPr>
            <p:spPr>
              <a:xfrm>
                <a:off x="9726398" y="1700149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3EB50E61-4DA8-4D2E-891B-718CE2DC6B35}"/>
                  </a:ext>
                </a:extLst>
              </p:cNvPr>
              <p:cNvSpPr txBox="1"/>
              <p:nvPr/>
            </p:nvSpPr>
            <p:spPr>
              <a:xfrm>
                <a:off x="1806729" y="1655878"/>
                <a:ext cx="8041443" cy="237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105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「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衛星クラブ」を認める、</a:t>
                </a:r>
                <a:r>
                  <a:rPr kumimoji="1" lang="ja-JP" altLang="en-US" sz="1050" b="1" dirty="0">
                    <a:solidFill>
                      <a:srgbClr val="0070C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現職に無い人を正会員と認める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、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RI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戦略計画の実行を</a:t>
                </a:r>
                <a:r>
                  <a:rPr kumimoji="1" lang="en-US" altLang="ja-JP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RI</a:t>
                </a:r>
                <a:r>
                  <a:rPr kumimoji="1" lang="ja-JP" altLang="en-US" sz="105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理事任務とする</a:t>
                </a:r>
                <a:endParaRPr kumimoji="1" lang="en-US" altLang="ja-JP" sz="105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5C351061-C404-4C7A-B028-31404E9F5C38}"/>
                  </a:ext>
                </a:extLst>
              </p:cNvPr>
              <p:cNvSpPr txBox="1"/>
              <p:nvPr/>
            </p:nvSpPr>
            <p:spPr>
              <a:xfrm>
                <a:off x="10385874" y="1414314"/>
                <a:ext cx="3759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750" dirty="0"/>
                  <a:t>●</a:t>
                </a:r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B755F6FF-FF8B-4296-B221-1FF57DBDF756}"/>
                  </a:ext>
                </a:extLst>
              </p:cNvPr>
              <p:cNvSpPr txBox="1"/>
              <p:nvPr/>
            </p:nvSpPr>
            <p:spPr>
              <a:xfrm>
                <a:off x="2472162" y="1440150"/>
                <a:ext cx="8041443" cy="237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ja-JP" altLang="en-US" sz="11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例会の頻度・形式・出席の柔軟性、会員種類の柔軟性</a:t>
                </a:r>
                <a:r>
                  <a:rPr kumimoji="1" lang="ja-JP" altLang="en-US" sz="11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、</a:t>
                </a:r>
                <a:r>
                  <a:rPr kumimoji="1" lang="ja-JP" altLang="en-US" sz="11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ローターアクターの二重会員身分</a:t>
                </a:r>
                <a:r>
                  <a:rPr lang="ja-JP" altLang="en-US" sz="11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を認める</a:t>
                </a:r>
                <a:endParaRPr kumimoji="1" lang="en-US" altLang="ja-JP" sz="11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15FD3E53-8787-4744-92AA-C831A44808E3}"/>
                </a:ext>
              </a:extLst>
            </p:cNvPr>
            <p:cNvSpPr txBox="1"/>
            <p:nvPr/>
          </p:nvSpPr>
          <p:spPr>
            <a:xfrm>
              <a:off x="9321981" y="5332916"/>
              <a:ext cx="290683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b="1" dirty="0"/>
                <a:t>RID2510</a:t>
              </a:r>
              <a:r>
                <a:rPr kumimoji="1" lang="ja-JP" altLang="en-US" sz="1050" b="1" dirty="0"/>
                <a:t>小船井修一</a:t>
              </a:r>
              <a:r>
                <a:rPr kumimoji="1" lang="en-US" altLang="ja-JP" sz="1050" b="1" dirty="0"/>
                <a:t>PDG</a:t>
              </a:r>
              <a:r>
                <a:rPr lang="ja-JP" altLang="en-US" sz="1050" b="1" dirty="0"/>
                <a:t>資料より</a:t>
              </a:r>
              <a:endParaRPr kumimoji="1" lang="ja-JP" altLang="en-US" sz="1050" b="1" dirty="0"/>
            </a:p>
          </p:txBody>
        </p:sp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9EC4BF88-9115-413C-B83A-3C59CCE87785}"/>
              </a:ext>
            </a:extLst>
          </p:cNvPr>
          <p:cNvSpPr/>
          <p:nvPr/>
        </p:nvSpPr>
        <p:spPr>
          <a:xfrm>
            <a:off x="2632418" y="748550"/>
            <a:ext cx="7089960" cy="457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86F61AD-92EC-4ADA-A19D-9BB2315F6107}"/>
              </a:ext>
            </a:extLst>
          </p:cNvPr>
          <p:cNvSpPr txBox="1"/>
          <p:nvPr/>
        </p:nvSpPr>
        <p:spPr>
          <a:xfrm>
            <a:off x="6948944" y="799956"/>
            <a:ext cx="48183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会員種類や例会出席の柔軟性</a:t>
            </a:r>
            <a:r>
              <a:rPr kumimoji="1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kumimoji="1" lang="ja-JP" altLang="en-US" sz="1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ローターアクトクラブの</a:t>
            </a:r>
            <a:r>
              <a:rPr kumimoji="1" lang="en-US" altLang="ja-JP" sz="1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</a:t>
            </a:r>
            <a:r>
              <a:rPr kumimoji="1" lang="ja-JP" altLang="en-US" sz="1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加盟</a:t>
            </a:r>
            <a:r>
              <a:rPr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を認める　●</a:t>
            </a:r>
            <a:endParaRPr kumimoji="1" lang="en-US" altLang="ja-JP" sz="105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56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B1C601C0-B8AA-4BD8-B486-B72D8331F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38100"/>
            <a:ext cx="12191980" cy="6857990"/>
          </a:xfrm>
          <a:prstGeom prst="rect">
            <a:avLst/>
          </a:prstGeom>
        </p:spPr>
      </p:pic>
      <p:sp>
        <p:nvSpPr>
          <p:cNvPr id="5" name="タイトル 2">
            <a:extLst>
              <a:ext uri="{FF2B5EF4-FFF2-40B4-BE49-F238E27FC236}">
                <a16:creationId xmlns:a16="http://schemas.microsoft.com/office/drawing/2014/main" id="{2F9A5B01-23C2-4CAC-B3FA-CCEF00E62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4650" y="598488"/>
            <a:ext cx="8610600" cy="1830854"/>
          </a:xfrm>
        </p:spPr>
        <p:txBody>
          <a:bodyPr>
            <a:noAutofit/>
          </a:bodyPr>
          <a:lstStyle/>
          <a:p>
            <a:pPr algn="ctr"/>
            <a:r>
              <a:rPr lang="ja-JP" altLang="en-US" sz="6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  <a:t>規定審議会</a:t>
            </a:r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  <a:t>　</a:t>
            </a:r>
            <a:br>
              <a:rPr lang="en-US" altLang="ja-JP" sz="60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</a:br>
            <a:r>
              <a:rPr lang="ja-JP" altLang="en-US" sz="20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  <a:t>・</a:t>
            </a:r>
            <a:br>
              <a:rPr lang="ja-JP" altLang="en-US" sz="60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</a:br>
            <a:r>
              <a:rPr lang="en-US" altLang="ja-JP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  <a:t>Council </a:t>
            </a:r>
            <a:r>
              <a:rPr lang="ja-JP" altLang="en-US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  <a:t>　</a:t>
            </a:r>
            <a:r>
              <a:rPr lang="en-US" altLang="ja-JP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  <a:t>on</a:t>
            </a:r>
            <a:r>
              <a:rPr lang="ja-JP" altLang="en-US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  <a:t>　</a:t>
            </a:r>
            <a:r>
              <a:rPr lang="en-US" altLang="ja-JP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  <a:t> Legislation</a:t>
            </a:r>
            <a:br>
              <a:rPr lang="en-US" altLang="ja-JP" b="1" dirty="0">
                <a:solidFill>
                  <a:srgbClr val="F7A81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Georgia" charset="0"/>
              </a:rPr>
            </a:br>
            <a:endParaRPr kumimoji="1" lang="ja-JP" altLang="en-US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C73471-4BE0-46BF-882F-8E1B74C00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11" y="2523378"/>
            <a:ext cx="12169589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sz="4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●　国際ロータリーの立法機関</a:t>
            </a:r>
          </a:p>
          <a:p>
            <a:pPr marL="0" indent="0">
              <a:buNone/>
            </a:pPr>
            <a:endParaRPr lang="ja-JP" altLang="en-US" sz="4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　国際ロータリーの組織規定を改正する権限</a:t>
            </a:r>
          </a:p>
          <a:p>
            <a:pPr marL="0" indent="0">
              <a:buNone/>
            </a:pPr>
            <a:r>
              <a:rPr lang="ja-JP" altLang="en-US" sz="48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●　</a:t>
            </a:r>
            <a:r>
              <a:rPr lang="en-US" altLang="ja-JP" sz="48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48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年に一度開催</a:t>
            </a:r>
            <a:endParaRPr lang="en-US" altLang="ja-JP" sz="4800" b="1" dirty="0">
              <a:solidFill>
                <a:srgbClr val="00FF99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4800" b="1" dirty="0"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●　決議審議会は</a:t>
            </a:r>
            <a:r>
              <a:rPr lang="ja-JP" altLang="en-US" sz="48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毎年、ネットで開催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DD37DB-69FF-4C82-B5DE-FE68660B7993}"/>
              </a:ext>
            </a:extLst>
          </p:cNvPr>
          <p:cNvSpPr/>
          <p:nvPr/>
        </p:nvSpPr>
        <p:spPr>
          <a:xfrm>
            <a:off x="1464794" y="1289050"/>
            <a:ext cx="4931711" cy="123265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779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D20B4446-8CA6-43BB-BD65-0F6DCDB6F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A7AF3E-BE0E-46B7-B3B4-262294F9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76" y="764373"/>
            <a:ext cx="10651524" cy="1293028"/>
          </a:xfrm>
        </p:spPr>
        <p:txBody>
          <a:bodyPr>
            <a:noAutofit/>
          </a:bodyPr>
          <a:lstStyle/>
          <a:p>
            <a:r>
              <a:rPr lang="en-US" altLang="ja-JP" sz="4800" b="1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2016</a:t>
            </a:r>
            <a:r>
              <a:rPr lang="ja-JP" altLang="en-US" sz="4800" b="1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年規定審議会の最大のトピック</a:t>
            </a:r>
            <a:br>
              <a:rPr lang="en-US" altLang="ja-JP" sz="4800" b="1" dirty="0">
                <a:solidFill>
                  <a:srgbClr val="00B0F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5351" y="1841158"/>
            <a:ext cx="12171406" cy="5016842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000" b="1" dirty="0">
                <a:solidFill>
                  <a:srgbClr val="FFFF00"/>
                </a:solidFill>
              </a:rPr>
              <a:t>　</a:t>
            </a:r>
            <a:r>
              <a:rPr lang="ja-JP" altLang="en-US" sz="4800" b="1" dirty="0">
                <a:solidFill>
                  <a:srgbClr val="FFFF00"/>
                </a:solidFill>
              </a:rPr>
              <a:t>　</a:t>
            </a:r>
            <a:r>
              <a:rPr lang="ja-JP" altLang="en-US" sz="4800" b="1" dirty="0">
                <a:solidFill>
                  <a:srgbClr val="002060"/>
                </a:solidFill>
              </a:rPr>
              <a:t>⇒</a:t>
            </a:r>
            <a:r>
              <a:rPr lang="ja-JP" altLang="en-US" sz="4800" b="1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</a:t>
            </a:r>
            <a:r>
              <a:rPr lang="ja-JP" altLang="en-US" sz="4800" b="1" dirty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柔軟性　</a:t>
            </a:r>
            <a:r>
              <a:rPr lang="ja-JP" altLang="en-US" sz="4800" dirty="0">
                <a:solidFill>
                  <a:srgbClr val="00206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」の導入</a:t>
            </a:r>
            <a:endParaRPr lang="en-US" altLang="ja-JP" sz="4800" dirty="0">
              <a:solidFill>
                <a:srgbClr val="00206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altLang="ja-JP" sz="48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lang="en-US" altLang="ja-JP" sz="4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1.</a:t>
            </a:r>
            <a:r>
              <a:rPr lang="ja-JP" altLang="en-US" sz="4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例会と出席に柔軟性を認める件　</a:t>
            </a:r>
          </a:p>
          <a:p>
            <a:endParaRPr lang="ja-JP" altLang="en-US" sz="48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en-US" altLang="ja-JP" sz="48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lang="en-US" altLang="ja-JP" sz="48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2.</a:t>
            </a:r>
            <a:r>
              <a:rPr lang="ja-JP" altLang="en-US" sz="48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会員身分に柔軟性を認める件</a:t>
            </a:r>
            <a:endParaRPr lang="en-US" altLang="ja-JP" sz="4800" dirty="0">
              <a:solidFill>
                <a:srgbClr val="7030A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lang="en-US" altLang="ja-JP" sz="36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lang="en-US" altLang="ja-JP" sz="4000" dirty="0">
              <a:solidFill>
                <a:srgbClr val="FFC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lang="en-US" altLang="ja-JP" sz="4000" b="1" dirty="0">
              <a:solidFill>
                <a:srgbClr val="FFC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60EB0D-0BF3-490E-A369-84C60FC90476}"/>
              </a:ext>
            </a:extLst>
          </p:cNvPr>
          <p:cNvSpPr/>
          <p:nvPr/>
        </p:nvSpPr>
        <p:spPr>
          <a:xfrm>
            <a:off x="755649" y="1500799"/>
            <a:ext cx="9782639" cy="74002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092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556">
        <p15:prstTrans prst="peelOff"/>
      </p:transition>
    </mc:Choice>
    <mc:Fallback xmlns="">
      <p:transition spd="slow" advTm="15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EC33998F-76FE-4BA1-B414-D6BD8562E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69850" y="-50800"/>
            <a:ext cx="12191980" cy="68579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A7AF3E-BE0E-46B7-B3B4-262294F9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76" y="497320"/>
            <a:ext cx="10651524" cy="1293028"/>
          </a:xfrm>
        </p:spPr>
        <p:txBody>
          <a:bodyPr>
            <a:noAutofit/>
          </a:bodyPr>
          <a:lstStyle/>
          <a:p>
            <a:r>
              <a:rPr lang="en-US" altLang="ja-JP" sz="5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2019</a:t>
            </a:r>
            <a:r>
              <a:rPr lang="ja-JP" altLang="en-US" sz="5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規定審議会の最大のトピック</a:t>
            </a:r>
            <a:br>
              <a:rPr lang="en-US" altLang="ja-JP" sz="4800" b="1" dirty="0">
                <a:solidFill>
                  <a:srgbClr val="00B0F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2100" y="1841158"/>
            <a:ext cx="11899900" cy="5016842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ja-JP" altLang="en-US" sz="3600" b="1" dirty="0">
                <a:solidFill>
                  <a:srgbClr val="FFFF00"/>
                </a:solidFill>
              </a:rPr>
              <a:t>　　　　　　　　　　　　</a:t>
            </a:r>
            <a:r>
              <a:rPr lang="ja-JP" altLang="en-US" sz="3000" b="1" dirty="0">
                <a:solidFill>
                  <a:srgbClr val="FFFF00"/>
                </a:solidFill>
              </a:rPr>
              <a:t>　</a:t>
            </a:r>
            <a:r>
              <a:rPr lang="ja-JP" altLang="en-US" sz="4800" b="1" dirty="0">
                <a:solidFill>
                  <a:srgbClr val="FFFF00"/>
                </a:solidFill>
              </a:rPr>
              <a:t>　</a:t>
            </a:r>
            <a:endParaRPr lang="en-US" altLang="ja-JP" sz="4800" b="1" dirty="0"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ja-JP" altLang="en-US" sz="48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</a:t>
            </a:r>
            <a:r>
              <a:rPr lang="en-US" altLang="ja-JP" sz="19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1.</a:t>
            </a:r>
            <a:r>
              <a:rPr lang="ja-JP" altLang="en-US" sz="19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会員や出席がより柔軟になった</a:t>
            </a:r>
            <a:endParaRPr lang="en-US" altLang="ja-JP" sz="19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192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endParaRPr lang="en-US" altLang="ja-JP" sz="19200" dirty="0">
              <a:solidFill>
                <a:srgbClr val="C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176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17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　クラブの職業分類の制限を廃止</a:t>
            </a:r>
          </a:p>
          <a:p>
            <a:pPr marL="0" indent="0">
              <a:buNone/>
            </a:pPr>
            <a:r>
              <a:rPr lang="ja-JP" altLang="en-US" sz="176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176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　欠席のメークアップ期間が年度内に拡大</a:t>
            </a:r>
          </a:p>
          <a:p>
            <a:pPr marL="0" indent="0">
              <a:buNone/>
            </a:pPr>
            <a:r>
              <a:rPr lang="ja-JP" altLang="en-US" sz="192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endParaRPr lang="en-US" altLang="ja-JP" sz="19200" dirty="0">
              <a:solidFill>
                <a:srgbClr val="7030A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192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192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２．ローターアクトクラブのＲＩ加盟</a:t>
            </a:r>
          </a:p>
          <a:p>
            <a:pPr marL="0" indent="0">
              <a:buNone/>
            </a:pPr>
            <a:endParaRPr lang="en-US" altLang="ja-JP" sz="19200" b="1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19200" b="1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endParaRPr lang="en-US" altLang="ja-JP" sz="19200" dirty="0">
              <a:solidFill>
                <a:srgbClr val="FF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lang="en-US" altLang="ja-JP" sz="36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lang="en-US" altLang="ja-JP" sz="4000" dirty="0">
              <a:solidFill>
                <a:srgbClr val="FFC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lang="en-US" altLang="ja-JP" sz="4000" b="1" dirty="0">
              <a:solidFill>
                <a:srgbClr val="FFC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60EB0D-0BF3-490E-A369-84C60FC90476}"/>
              </a:ext>
            </a:extLst>
          </p:cNvPr>
          <p:cNvSpPr/>
          <p:nvPr/>
        </p:nvSpPr>
        <p:spPr>
          <a:xfrm>
            <a:off x="549876" y="1339850"/>
            <a:ext cx="9972074" cy="889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014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4975">
        <p15:prstTrans prst="peelOff"/>
      </p:transition>
    </mc:Choice>
    <mc:Fallback xmlns="">
      <p:transition spd="slow" advTm="74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CDD4B0F-3D56-4E35-B0BE-7D6CB661F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500" y="0"/>
            <a:ext cx="12191980" cy="6857990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E56CC6B6-010F-4FE9-84D8-91BA2CEEC6A8}"/>
              </a:ext>
            </a:extLst>
          </p:cNvPr>
          <p:cNvSpPr txBox="1">
            <a:spLocks/>
          </p:cNvSpPr>
          <p:nvPr/>
        </p:nvSpPr>
        <p:spPr>
          <a:xfrm>
            <a:off x="-590550" y="1995446"/>
            <a:ext cx="10331450" cy="537122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　　</a:t>
            </a:r>
            <a:r>
              <a:rPr lang="ja-JP" altLang="en-US" sz="3600" b="1" dirty="0">
                <a:solidFill>
                  <a:srgbClr val="FFFF00"/>
                </a:solidFill>
              </a:rPr>
              <a:t>　　　　　　　　　　　　</a:t>
            </a:r>
            <a:r>
              <a:rPr lang="ja-JP" altLang="en-US" sz="3000" b="1" dirty="0">
                <a:solidFill>
                  <a:srgbClr val="FFFF00"/>
                </a:solidFill>
              </a:rPr>
              <a:t>　</a:t>
            </a:r>
            <a:r>
              <a:rPr lang="ja-JP" altLang="en-US" sz="4800" b="1" dirty="0">
                <a:solidFill>
                  <a:srgbClr val="FFFF00"/>
                </a:solidFill>
              </a:rPr>
              <a:t>　</a:t>
            </a:r>
            <a:endParaRPr lang="en-US" altLang="ja-JP" b="1" dirty="0">
              <a:solidFill>
                <a:schemeClr val="tx2"/>
              </a:solidFill>
            </a:endParaRPr>
          </a:p>
          <a:p>
            <a:r>
              <a:rPr lang="en-US" altLang="ja-JP" sz="48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  </a:t>
            </a:r>
            <a:r>
              <a:rPr lang="ja-JP" altLang="en-US" sz="66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〇　例会と出席の柔軟性　</a:t>
            </a:r>
          </a:p>
          <a:p>
            <a:endParaRPr lang="ja-JP" altLang="en-US" sz="66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6600" b="1" dirty="0">
                <a:solidFill>
                  <a:srgbClr val="FF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66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〇  会員身分の柔軟性</a:t>
            </a:r>
            <a:endParaRPr lang="en-US" altLang="ja-JP" sz="66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3600" dirty="0">
              <a:solidFill>
                <a:schemeClr val="tx2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000" dirty="0">
              <a:solidFill>
                <a:srgbClr val="FFC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000" b="1" dirty="0">
              <a:solidFill>
                <a:srgbClr val="FFC000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593B4F1B-67D8-4C05-AAB5-6BD1B972F047}"/>
              </a:ext>
            </a:extLst>
          </p:cNvPr>
          <p:cNvSpPr txBox="1">
            <a:spLocks/>
          </p:cNvSpPr>
          <p:nvPr/>
        </p:nvSpPr>
        <p:spPr>
          <a:xfrm>
            <a:off x="0" y="178640"/>
            <a:ext cx="10233963" cy="21759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80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柔軟性の導入</a:t>
            </a:r>
            <a:br>
              <a:rPr lang="en-US" altLang="ja-JP" sz="4800" b="1" dirty="0">
                <a:solidFill>
                  <a:srgbClr val="00B0F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endParaRPr lang="ja-JP" altLang="en-US" sz="48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9A405A3-91DB-4B0D-ABED-73E23B5B55FF}"/>
              </a:ext>
            </a:extLst>
          </p:cNvPr>
          <p:cNvSpPr/>
          <p:nvPr/>
        </p:nvSpPr>
        <p:spPr>
          <a:xfrm>
            <a:off x="1801344" y="1663700"/>
            <a:ext cx="6498106" cy="152400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005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9CDA59B-66CB-487B-9914-5D186D1E0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0DC86E1-55EB-4336-BC78-18F90BFE2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57" y="2806700"/>
            <a:ext cx="4925142" cy="339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D2E291C-0E77-405F-AB02-E8A4DF388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799" y="799643"/>
            <a:ext cx="7065043" cy="4761172"/>
          </a:xfrm>
          <a:prstGeom prst="rect">
            <a:avLst/>
          </a:prstGeom>
        </p:spPr>
      </p:pic>
      <p:sp>
        <p:nvSpPr>
          <p:cNvPr id="11" name="矢印: 五方向 10">
            <a:extLst>
              <a:ext uri="{FF2B5EF4-FFF2-40B4-BE49-F238E27FC236}">
                <a16:creationId xmlns:a16="http://schemas.microsoft.com/office/drawing/2014/main" id="{3B8B36F4-2529-41E2-A640-E90C2ACD7C65}"/>
              </a:ext>
            </a:extLst>
          </p:cNvPr>
          <p:cNvSpPr/>
          <p:nvPr/>
        </p:nvSpPr>
        <p:spPr>
          <a:xfrm>
            <a:off x="658429" y="371018"/>
            <a:ext cx="3714212" cy="1746707"/>
          </a:xfrm>
          <a:prstGeom prst="homePlate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400" b="1" dirty="0">
                <a:solidFill>
                  <a:srgbClr val="002060"/>
                </a:solidFill>
              </a:rPr>
              <a:t>2019-20</a:t>
            </a:r>
            <a:endParaRPr kumimoji="1" lang="ja-JP" altLang="en-US" sz="5400" b="1" dirty="0">
              <a:solidFill>
                <a:srgbClr val="002060"/>
              </a:solidFill>
            </a:endParaRPr>
          </a:p>
          <a:p>
            <a:pPr algn="ctr"/>
            <a:r>
              <a:rPr kumimoji="1" lang="ja-JP" altLang="en-US" sz="4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沼田年度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0721337-37C4-4E6B-A03B-4F4462A7DC97}"/>
              </a:ext>
            </a:extLst>
          </p:cNvPr>
          <p:cNvSpPr/>
          <p:nvPr/>
        </p:nvSpPr>
        <p:spPr>
          <a:xfrm>
            <a:off x="4806950" y="5746750"/>
            <a:ext cx="7007892" cy="590549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accent6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マーク・ダニエル・マローニー</a:t>
            </a:r>
            <a:r>
              <a:rPr kumimoji="1" lang="en-US" altLang="ja-JP" sz="3600" dirty="0">
                <a:solidFill>
                  <a:schemeClr val="accent6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(USA)</a:t>
            </a:r>
            <a:endParaRPr kumimoji="1" lang="ja-JP" altLang="en-US" sz="3600" dirty="0">
              <a:solidFill>
                <a:schemeClr val="accent6">
                  <a:lumMod val="50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03A628-8AB1-4E2E-9350-A5DE587F7CBA}"/>
              </a:ext>
            </a:extLst>
          </p:cNvPr>
          <p:cNvSpPr/>
          <p:nvPr/>
        </p:nvSpPr>
        <p:spPr>
          <a:xfrm>
            <a:off x="4758850" y="371018"/>
            <a:ext cx="7055992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Rotary  Connects The World</a:t>
            </a:r>
            <a:endParaRPr kumimoji="1" lang="ja-JP" altLang="en-US" sz="32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79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8FE48BB-F9E8-4844-BAFE-0E87D163A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0109BAB6-FFDD-4101-8335-4E815A0836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7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Flexibility   </a:t>
            </a:r>
            <a:r>
              <a:rPr lang="ja-JP" altLang="en-US" sz="72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柔軟性とは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4114C7C-FC3A-43A3-B8A9-D6DDBE5B6297}"/>
              </a:ext>
            </a:extLst>
          </p:cNvPr>
          <p:cNvSpPr txBox="1">
            <a:spLocks/>
          </p:cNvSpPr>
          <p:nvPr/>
        </p:nvSpPr>
        <p:spPr>
          <a:xfrm>
            <a:off x="236220" y="2423161"/>
            <a:ext cx="11727180" cy="379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54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54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Flex  </a:t>
            </a:r>
            <a:r>
              <a:rPr lang="ja-JP" altLang="en-US" sz="54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「曲げる」　と</a:t>
            </a:r>
          </a:p>
          <a:p>
            <a:pPr algn="l"/>
            <a:r>
              <a:rPr lang="ja-JP" altLang="en-US" sz="5400" b="1" dirty="0">
                <a:solidFill>
                  <a:srgbClr val="E06AD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54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Able  </a:t>
            </a:r>
            <a:r>
              <a:rPr lang="ja-JP" altLang="en-US" sz="54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「できる」　の造語</a:t>
            </a:r>
          </a:p>
          <a:p>
            <a:pPr algn="l"/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/>
            <a:r>
              <a:rPr lang="ja-JP" altLang="en-US" sz="5400" b="1" dirty="0">
                <a:solidFill>
                  <a:srgbClr val="B31DB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変化に対して　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順応性　柔軟性がある</a:t>
            </a:r>
          </a:p>
          <a:p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AF16C00-F7E2-4FB8-9B82-4A79E83CDC33}"/>
              </a:ext>
            </a:extLst>
          </p:cNvPr>
          <p:cNvSpPr/>
          <p:nvPr/>
        </p:nvSpPr>
        <p:spPr>
          <a:xfrm>
            <a:off x="1662662" y="1690688"/>
            <a:ext cx="8777756" cy="120146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0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7EB15BBD-0821-4EA9-B5ED-A669CBA4E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9" name="タイトル 1">
            <a:extLst>
              <a:ext uri="{FF2B5EF4-FFF2-40B4-BE49-F238E27FC236}">
                <a16:creationId xmlns:a16="http://schemas.microsoft.com/office/drawing/2014/main" id="{593B4F1B-67D8-4C05-AAB5-6BD1B972F047}"/>
              </a:ext>
            </a:extLst>
          </p:cNvPr>
          <p:cNvSpPr txBox="1">
            <a:spLocks/>
          </p:cNvSpPr>
          <p:nvPr/>
        </p:nvSpPr>
        <p:spPr>
          <a:xfrm>
            <a:off x="769620" y="635840"/>
            <a:ext cx="10233963" cy="21759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ja-JP" sz="4800" b="1" dirty="0">
                <a:solidFill>
                  <a:srgbClr val="00B0F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endParaRPr lang="ja-JP" altLang="en-US" sz="4800" dirty="0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B058F533-686A-432C-9438-F775B4AF9ADB}"/>
              </a:ext>
            </a:extLst>
          </p:cNvPr>
          <p:cNvSpPr/>
          <p:nvPr/>
        </p:nvSpPr>
        <p:spPr>
          <a:xfrm>
            <a:off x="350823" y="462474"/>
            <a:ext cx="3102015" cy="21015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標準的なクラブ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FAD8EBA1-7F50-409C-91F9-9F9CDE822887}"/>
              </a:ext>
            </a:extLst>
          </p:cNvPr>
          <p:cNvSpPr/>
          <p:nvPr/>
        </p:nvSpPr>
        <p:spPr>
          <a:xfrm>
            <a:off x="4464781" y="4519145"/>
            <a:ext cx="3102015" cy="2101573"/>
          </a:xfrm>
          <a:prstGeom prst="ellipse">
            <a:avLst/>
          </a:prstGeom>
          <a:solidFill>
            <a:srgbClr val="A98F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C45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活動を中心としたクラブ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E56D4B1-231A-4161-9398-E9EB0698E14E}"/>
              </a:ext>
            </a:extLst>
          </p:cNvPr>
          <p:cNvSpPr/>
          <p:nvPr/>
        </p:nvSpPr>
        <p:spPr>
          <a:xfrm>
            <a:off x="259453" y="4403223"/>
            <a:ext cx="3102015" cy="21015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法人クラブ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71070FAD-9938-4E40-BA2A-8683D6BAB847}"/>
              </a:ext>
            </a:extLst>
          </p:cNvPr>
          <p:cNvSpPr/>
          <p:nvPr/>
        </p:nvSpPr>
        <p:spPr>
          <a:xfrm>
            <a:off x="4464782" y="430889"/>
            <a:ext cx="3102015" cy="2101573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ローターアクト・クラブ</a:t>
            </a: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495F1F5-E8E8-4C87-A270-0F5B17989493}"/>
              </a:ext>
            </a:extLst>
          </p:cNvPr>
          <p:cNvSpPr/>
          <p:nvPr/>
        </p:nvSpPr>
        <p:spPr>
          <a:xfrm>
            <a:off x="2260423" y="2475016"/>
            <a:ext cx="3102015" cy="210157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</a:t>
            </a:r>
            <a:r>
              <a:rPr kumimoji="1" lang="ja-JP" altLang="en-US" sz="4000" b="1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クラブ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A7E2056D-275E-4732-9E85-85F56333BCAD}"/>
              </a:ext>
            </a:extLst>
          </p:cNvPr>
          <p:cNvSpPr/>
          <p:nvPr/>
        </p:nvSpPr>
        <p:spPr>
          <a:xfrm>
            <a:off x="8351243" y="4519144"/>
            <a:ext cx="3102015" cy="210157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学友中心クラブ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3BF5149-9503-470A-AE28-7C675D029DDE}"/>
              </a:ext>
            </a:extLst>
          </p:cNvPr>
          <p:cNvSpPr/>
          <p:nvPr/>
        </p:nvSpPr>
        <p:spPr>
          <a:xfrm>
            <a:off x="6508130" y="2475016"/>
            <a:ext cx="3102015" cy="21015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パスポート・クラブ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67A152F-4C11-4B6B-82FF-A2D3A6586C42}"/>
              </a:ext>
            </a:extLst>
          </p:cNvPr>
          <p:cNvSpPr/>
          <p:nvPr/>
        </p:nvSpPr>
        <p:spPr>
          <a:xfrm>
            <a:off x="8320365" y="347053"/>
            <a:ext cx="3102015" cy="2101573"/>
          </a:xfrm>
          <a:prstGeom prst="ellipse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衛星クラブ</a:t>
            </a:r>
          </a:p>
        </p:txBody>
      </p:sp>
    </p:spTree>
    <p:extLst>
      <p:ext uri="{BB962C8B-B14F-4D97-AF65-F5344CB8AC3E}">
        <p14:creationId xmlns:p14="http://schemas.microsoft.com/office/powerpoint/2010/main" val="1907260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画像 4" descr="ライト スポット">
            <a:extLst>
              <a:ext uri="{FF2B5EF4-FFF2-40B4-BE49-F238E27FC236}">
                <a16:creationId xmlns:a16="http://schemas.microsoft.com/office/drawing/2014/main" id="{6B3F5483-9976-4EED-8CF6-B83821BA1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93" y="0"/>
            <a:ext cx="12192000" cy="6857990"/>
          </a:xfrm>
          <a:prstGeom prst="rect">
            <a:avLst/>
          </a:prstGeom>
          <a:noFill/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801E908-8439-4EE7-A5ED-0EB22D72C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" y="23769"/>
            <a:ext cx="9192445" cy="6810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スクロール: 横 1">
            <a:extLst>
              <a:ext uri="{FF2B5EF4-FFF2-40B4-BE49-F238E27FC236}">
                <a16:creationId xmlns:a16="http://schemas.microsoft.com/office/drawing/2014/main" id="{2FC8A909-3C8E-41A1-BD49-2A8AC981BEDA}"/>
              </a:ext>
            </a:extLst>
          </p:cNvPr>
          <p:cNvSpPr/>
          <p:nvPr/>
        </p:nvSpPr>
        <p:spPr>
          <a:xfrm>
            <a:off x="246516" y="4241805"/>
            <a:ext cx="11440093" cy="2552695"/>
          </a:xfrm>
          <a:prstGeom prst="horizontalScroll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Q: </a:t>
            </a:r>
            <a:r>
              <a:rPr kumimoji="1" lang="ja-JP" altLang="en-US" sz="4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会員身分や、クラブの例会・出席に関する</a:t>
            </a:r>
          </a:p>
          <a:p>
            <a:pPr algn="ctr"/>
            <a:r>
              <a:rPr kumimoji="1" lang="ja-JP" altLang="en-US" sz="44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柔軟性</a:t>
            </a:r>
            <a:r>
              <a:rPr kumimoji="1" lang="ja-JP" altLang="en-US" sz="4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に対してどのようにとらえるべきか？</a:t>
            </a:r>
          </a:p>
        </p:txBody>
      </p:sp>
      <p:sp>
        <p:nvSpPr>
          <p:cNvPr id="9" name="波線 8">
            <a:extLst>
              <a:ext uri="{FF2B5EF4-FFF2-40B4-BE49-F238E27FC236}">
                <a16:creationId xmlns:a16="http://schemas.microsoft.com/office/drawing/2014/main" id="{10129AF4-913C-48FA-A8B6-74BFCB21A5D0}"/>
              </a:ext>
            </a:extLst>
          </p:cNvPr>
          <p:cNvSpPr/>
          <p:nvPr/>
        </p:nvSpPr>
        <p:spPr>
          <a:xfrm>
            <a:off x="8170976" y="63500"/>
            <a:ext cx="3763282" cy="4387851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sz="4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4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4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</a:p>
          <a:p>
            <a:pPr algn="ctr"/>
            <a:r>
              <a:rPr kumimoji="1" lang="ja-JP" altLang="en-US" sz="44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八戸での</a:t>
            </a:r>
            <a:r>
              <a:rPr kumimoji="1" lang="en-US" altLang="ja-JP" sz="44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</a:t>
            </a:r>
            <a:endParaRPr kumimoji="1" lang="ja-JP" altLang="en-US" sz="4400" b="1" dirty="0">
              <a:solidFill>
                <a:srgbClr val="00FF99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44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マローニー会長</a:t>
            </a:r>
          </a:p>
        </p:txBody>
      </p:sp>
    </p:spTree>
    <p:extLst>
      <p:ext uri="{BB962C8B-B14F-4D97-AF65-F5344CB8AC3E}">
        <p14:creationId xmlns:p14="http://schemas.microsoft.com/office/powerpoint/2010/main" val="80984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画像 4" descr="ライト スポット">
            <a:extLst>
              <a:ext uri="{FF2B5EF4-FFF2-40B4-BE49-F238E27FC236}">
                <a16:creationId xmlns:a16="http://schemas.microsoft.com/office/drawing/2014/main" id="{7E082066-E885-4CE5-A516-8A5E7BF8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02"/>
            <a:ext cx="12192000" cy="6857990"/>
          </a:xfrm>
          <a:prstGeom prst="rect">
            <a:avLst/>
          </a:prstGeom>
          <a:noFill/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54BC299-898D-4938-8520-3C4E03858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810" y="58994"/>
            <a:ext cx="9092380" cy="6799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スクロール: 横 1">
            <a:extLst>
              <a:ext uri="{FF2B5EF4-FFF2-40B4-BE49-F238E27FC236}">
                <a16:creationId xmlns:a16="http://schemas.microsoft.com/office/drawing/2014/main" id="{5FD3613C-7D37-48EC-AA8B-533D01040BB5}"/>
              </a:ext>
            </a:extLst>
          </p:cNvPr>
          <p:cNvSpPr/>
          <p:nvPr/>
        </p:nvSpPr>
        <p:spPr>
          <a:xfrm>
            <a:off x="180975" y="3684834"/>
            <a:ext cx="11830050" cy="323215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もし、あなたのクラブが良い状態なら変えることはない、</a:t>
            </a:r>
          </a:p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でも、将来に向けて何か問題があるのなら変えるべきだ。</a:t>
            </a:r>
          </a:p>
          <a:p>
            <a:pPr algn="ctr"/>
            <a:r>
              <a:rPr kumimoji="1" lang="ja-JP" altLang="en-US" sz="36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その変えたいときに</a:t>
            </a:r>
            <a:r>
              <a:rPr kumimoji="1" lang="ja-JP" altLang="en-US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柔軟性</a:t>
            </a:r>
            <a:r>
              <a:rPr kumimoji="1" lang="ja-JP" altLang="en-US" sz="36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は重要となるでしょう。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153737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画像 4" descr="ライト スポット">
            <a:extLst>
              <a:ext uri="{FF2B5EF4-FFF2-40B4-BE49-F238E27FC236}">
                <a16:creationId xmlns:a16="http://schemas.microsoft.com/office/drawing/2014/main" id="{A43A2846-2371-47BD-BFC3-26F20854F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noFill/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A17EF8-58E3-4351-8DEB-E6842FEDA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16" y="0"/>
            <a:ext cx="10512167" cy="702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四角形: 1 つの角を切り取る 3">
            <a:extLst>
              <a:ext uri="{FF2B5EF4-FFF2-40B4-BE49-F238E27FC236}">
                <a16:creationId xmlns:a16="http://schemas.microsoft.com/office/drawing/2014/main" id="{F271E4A3-C5FC-44C6-B1B0-538733777189}"/>
              </a:ext>
            </a:extLst>
          </p:cNvPr>
          <p:cNvSpPr/>
          <p:nvPr/>
        </p:nvSpPr>
        <p:spPr>
          <a:xfrm>
            <a:off x="2023419" y="4266170"/>
            <a:ext cx="10935729" cy="1890584"/>
          </a:xfrm>
          <a:prstGeom prst="snip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:2019</a:t>
            </a:r>
            <a:r>
              <a:rPr kumimoji="1"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国際協議会</a:t>
            </a:r>
            <a:r>
              <a:rPr kumimoji="1" lang="en-US" altLang="ja-JP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:</a:t>
            </a:r>
            <a:endParaRPr kumimoji="1" lang="ja-JP" altLang="en-US" sz="4800" dirty="0">
              <a:solidFill>
                <a:srgbClr val="00FF99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48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ジョン・ヒューコ事務総長</a:t>
            </a:r>
          </a:p>
          <a:p>
            <a:pPr algn="ctr"/>
            <a:r>
              <a:rPr kumimoji="1" lang="ja-JP" altLang="en-US" sz="48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講演「</a:t>
            </a:r>
            <a:r>
              <a:rPr kumimoji="1" lang="ja-JP" altLang="en-US" sz="4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革新性と柔軟性</a:t>
            </a:r>
            <a:r>
              <a:rPr kumimoji="1" lang="ja-JP" altLang="en-US" sz="48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」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7900828-14FD-4C11-81E8-C32EFAB76D6B}"/>
              </a:ext>
            </a:extLst>
          </p:cNvPr>
          <p:cNvSpPr/>
          <p:nvPr/>
        </p:nvSpPr>
        <p:spPr>
          <a:xfrm flipV="1">
            <a:off x="4324866" y="6493475"/>
            <a:ext cx="6252132" cy="131017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50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75">
        <p15:prstTrans prst="peelOff"/>
      </p:transition>
    </mc:Choice>
    <mc:Fallback xmlns="">
      <p:transition spd="slow" advTm="12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画像 4" descr="ライト スポット">
            <a:extLst>
              <a:ext uri="{FF2B5EF4-FFF2-40B4-BE49-F238E27FC236}">
                <a16:creationId xmlns:a16="http://schemas.microsoft.com/office/drawing/2014/main" id="{3F2CE4E1-CBAB-451A-B599-EA07F51AF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noFill/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F610FDE-339B-49E9-BEB0-EE6260E0C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09" y="52516"/>
            <a:ext cx="10666970" cy="675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398D95-D0DB-46C7-A112-03C1321B33B0}"/>
              </a:ext>
            </a:extLst>
          </p:cNvPr>
          <p:cNvSpPr/>
          <p:nvPr/>
        </p:nvSpPr>
        <p:spPr>
          <a:xfrm>
            <a:off x="1890584" y="122279"/>
            <a:ext cx="10149777" cy="142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solidFill>
                  <a:srgbClr val="00B0F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『</a:t>
            </a:r>
            <a:r>
              <a:rPr kumimoji="1" lang="ja-JP" altLang="en-US" sz="6000" dirty="0">
                <a:solidFill>
                  <a:srgbClr val="00B0F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破壊的イノベーション</a:t>
            </a:r>
            <a:r>
              <a:rPr kumimoji="1" lang="en-US" altLang="ja-JP" sz="6000" dirty="0">
                <a:solidFill>
                  <a:srgbClr val="00B0F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』</a:t>
            </a:r>
            <a:endParaRPr kumimoji="1" lang="ja-JP" altLang="en-US" sz="6000" dirty="0">
              <a:solidFill>
                <a:srgbClr val="00B0F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7900828-14FD-4C11-81E8-C32EFAB76D6B}"/>
              </a:ext>
            </a:extLst>
          </p:cNvPr>
          <p:cNvSpPr/>
          <p:nvPr/>
        </p:nvSpPr>
        <p:spPr>
          <a:xfrm flipV="1">
            <a:off x="2767914" y="1328351"/>
            <a:ext cx="8596777" cy="556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C36AE53-F758-48BE-9788-DD3A85F9E9A6}"/>
              </a:ext>
            </a:extLst>
          </p:cNvPr>
          <p:cNvSpPr/>
          <p:nvPr/>
        </p:nvSpPr>
        <p:spPr>
          <a:xfrm>
            <a:off x="1536277" y="4664676"/>
            <a:ext cx="9249033" cy="187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ロータリーは、今　岐路に立っている</a:t>
            </a:r>
          </a:p>
          <a:p>
            <a:pPr algn="ctr"/>
            <a:r>
              <a:rPr kumimoji="1" lang="ja-JP" altLang="en-US" sz="44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適応と革新の機会を失うな </a:t>
            </a:r>
            <a:r>
              <a:rPr kumimoji="1" lang="en-US" altLang="ja-JP" sz="4400" i="1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!</a:t>
            </a:r>
            <a:endParaRPr kumimoji="1" lang="ja-JP" altLang="en-US" sz="4400" i="1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26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923">
        <p15:prstTrans prst="peelOff"/>
      </p:transition>
    </mc:Choice>
    <mc:Fallback xmlns="">
      <p:transition spd="slow" advTm="16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6B3F6B80-D12F-423A-B829-E3E90476D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342C25-20B1-4FAC-990B-9F0310653659}"/>
              </a:ext>
            </a:extLst>
          </p:cNvPr>
          <p:cNvSpPr/>
          <p:nvPr/>
        </p:nvSpPr>
        <p:spPr>
          <a:xfrm>
            <a:off x="530941" y="-179830"/>
            <a:ext cx="10854813" cy="1762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>
                <a:solidFill>
                  <a:srgbClr val="00FF99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ロータリーの柔軟性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816B54-6C1D-49A1-98E9-1D031528AD6E}"/>
              </a:ext>
            </a:extLst>
          </p:cNvPr>
          <p:cNvSpPr/>
          <p:nvPr/>
        </p:nvSpPr>
        <p:spPr>
          <a:xfrm>
            <a:off x="215901" y="1386698"/>
            <a:ext cx="11671300" cy="5686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時代や環境の変化に、</a:t>
            </a:r>
          </a:p>
          <a:p>
            <a:pPr algn="ctr"/>
            <a:r>
              <a:rPr kumimoji="1" lang="ja-JP" altLang="en-US" sz="6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柔軟に対応している姿であり、</a:t>
            </a:r>
          </a:p>
          <a:p>
            <a:pPr algn="ctr"/>
            <a:endParaRPr kumimoji="1" lang="ja-JP" altLang="en-US" sz="6000" dirty="0">
              <a:solidFill>
                <a:schemeClr val="tx1">
                  <a:lumMod val="9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ロータリーの本質や哲学は</a:t>
            </a:r>
          </a:p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何一つ変化してはいない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21E892F-A6D0-4D6C-B8CF-045A86ADE287}"/>
              </a:ext>
            </a:extLst>
          </p:cNvPr>
          <p:cNvSpPr/>
          <p:nvPr/>
        </p:nvSpPr>
        <p:spPr>
          <a:xfrm flipV="1">
            <a:off x="2217868" y="1263649"/>
            <a:ext cx="7529382" cy="1230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9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76">
        <p14:window dir="vert"/>
      </p:transition>
    </mc:Choice>
    <mc:Fallback xmlns="">
      <p:transition spd="slow" advTm="11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動作設定ボタン: 最後に移動 11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04CC817B-004C-470B-9705-B0C207E891CE}"/>
              </a:ext>
            </a:extLst>
          </p:cNvPr>
          <p:cNvSpPr/>
          <p:nvPr/>
        </p:nvSpPr>
        <p:spPr>
          <a:xfrm>
            <a:off x="1403350" y="949325"/>
            <a:ext cx="1339850" cy="1047750"/>
          </a:xfrm>
          <a:prstGeom prst="actionButtonEn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F1024A-1862-452A-95F3-07D8DFF2CC68}"/>
              </a:ext>
            </a:extLst>
          </p:cNvPr>
          <p:cNvSpPr/>
          <p:nvPr/>
        </p:nvSpPr>
        <p:spPr>
          <a:xfrm>
            <a:off x="3581400" y="2565400"/>
            <a:ext cx="7562850" cy="23558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 様 性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0E5D29-17B2-4DA1-A6E5-D5673902630D}"/>
              </a:ext>
            </a:extLst>
          </p:cNvPr>
          <p:cNvSpPr/>
          <p:nvPr/>
        </p:nvSpPr>
        <p:spPr>
          <a:xfrm>
            <a:off x="2959100" y="949324"/>
            <a:ext cx="3575050" cy="10477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の視点</a:t>
            </a:r>
          </a:p>
        </p:txBody>
      </p:sp>
    </p:spTree>
    <p:extLst>
      <p:ext uri="{BB962C8B-B14F-4D97-AF65-F5344CB8AC3E}">
        <p14:creationId xmlns:p14="http://schemas.microsoft.com/office/powerpoint/2010/main" val="840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B13591-B8F3-401B-BF81-9B57E4D4920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  <a:alphaModFix amt="37000"/>
          </a:blip>
          <a:stretch>
            <a:fillRect/>
          </a:stretch>
        </p:blipFill>
        <p:spPr>
          <a:xfrm>
            <a:off x="-1" y="0"/>
            <a:ext cx="12792619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26" name="Picture 2" descr="ロータリー初の女性会長ノミニーにジェニファー E. ジョーンズ氏 | Rotary International">
            <a:extLst>
              <a:ext uri="{FF2B5EF4-FFF2-40B4-BE49-F238E27FC236}">
                <a16:creationId xmlns:a16="http://schemas.microsoft.com/office/drawing/2014/main" id="{6419BAD8-1FCF-498A-9B28-4A2829A7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88520"/>
            <a:ext cx="10074031" cy="648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274FBF6-A11B-419E-9B17-A0AF7D98062D}"/>
              </a:ext>
            </a:extLst>
          </p:cNvPr>
          <p:cNvSpPr/>
          <p:nvPr/>
        </p:nvSpPr>
        <p:spPr>
          <a:xfrm>
            <a:off x="420853" y="5680403"/>
            <a:ext cx="4241800" cy="847905"/>
          </a:xfrm>
          <a:prstGeom prst="roundRect">
            <a:avLst>
              <a:gd name="adj" fmla="val 353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2022-23RI</a:t>
            </a:r>
            <a:r>
              <a:rPr kumimoji="1" lang="ja-JP" altLang="en-US" sz="24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会長</a:t>
            </a:r>
          </a:p>
          <a:p>
            <a:pPr algn="ctr"/>
            <a:r>
              <a:rPr kumimoji="1" lang="ja-JP" altLang="en-US" sz="24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ジェニファー・ジョーンズ</a:t>
            </a:r>
            <a:r>
              <a:rPr kumimoji="1" lang="en-US" altLang="ja-JP" sz="24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4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カナダ</a:t>
            </a:r>
            <a:r>
              <a:rPr kumimoji="1" lang="en-US" altLang="ja-JP" sz="24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4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A8DD855-5D22-44ED-9D0B-050E43342360}"/>
              </a:ext>
            </a:extLst>
          </p:cNvPr>
          <p:cNvSpPr/>
          <p:nvPr/>
        </p:nvSpPr>
        <p:spPr>
          <a:xfrm>
            <a:off x="4517390" y="329692"/>
            <a:ext cx="8023860" cy="607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600" b="1" u="sng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多様性、公平さ、開放性</a:t>
            </a:r>
            <a:r>
              <a:rPr kumimoji="1"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を最優先し、</a:t>
            </a:r>
          </a:p>
          <a:p>
            <a:r>
              <a:rPr kumimoji="1"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女性会員や</a:t>
            </a:r>
            <a:r>
              <a:rPr kumimoji="1" lang="en-US" altLang="ja-JP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kumimoji="1"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歳未満の会員を増やす</a:t>
            </a:r>
          </a:p>
          <a:p>
            <a:r>
              <a:rPr kumimoji="1"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には、まずリーダー陣がこれを実践し、</a:t>
            </a:r>
          </a:p>
          <a:p>
            <a:r>
              <a:rPr kumimoji="1"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そのメンバー構成に反映させていく必要</a:t>
            </a:r>
          </a:p>
          <a:p>
            <a:r>
              <a:rPr kumimoji="1"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</a:p>
          <a:p>
            <a:endParaRPr kumimoji="1" lang="ja-JP" altLang="en-US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どちらの目標も</a:t>
            </a:r>
            <a:r>
              <a:rPr kumimoji="1" lang="en-US" altLang="ja-JP" sz="3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3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桁の成長を目指し、</a:t>
            </a:r>
          </a:p>
          <a:p>
            <a:r>
              <a:rPr kumimoji="1" lang="ja-JP" altLang="en-US" sz="3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決してロータリーファミリー全体を見失い</a:t>
            </a:r>
          </a:p>
          <a:p>
            <a:r>
              <a:rPr kumimoji="1" lang="ja-JP" altLang="en-US" sz="3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ようにします。</a:t>
            </a:r>
          </a:p>
        </p:txBody>
      </p:sp>
    </p:spTree>
    <p:extLst>
      <p:ext uri="{BB962C8B-B14F-4D97-AF65-F5344CB8AC3E}">
        <p14:creationId xmlns:p14="http://schemas.microsoft.com/office/powerpoint/2010/main" val="18505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6BD1AFE8-6DBA-43D8-ACF9-AE401B96C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800"/>
            <a:ext cx="12115801" cy="6858000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2E8DB50-1400-4C61-84FD-E7690C538F1A}"/>
              </a:ext>
            </a:extLst>
          </p:cNvPr>
          <p:cNvSpPr txBox="1">
            <a:spLocks/>
          </p:cNvSpPr>
          <p:nvPr/>
        </p:nvSpPr>
        <p:spPr bwMode="auto">
          <a:xfrm>
            <a:off x="715131" y="311597"/>
            <a:ext cx="10685538" cy="44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DEI</a:t>
            </a:r>
            <a:r>
              <a:rPr lang="en-US" altLang="ja-JP" sz="4000" b="1" dirty="0">
                <a:solidFill>
                  <a:srgbClr val="FF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  <a:r>
              <a:rPr lang="ja-JP" altLang="en-US" sz="4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ロータリーの多様性、公平さ、開放性の声明</a:t>
            </a:r>
            <a:endParaRPr lang="en-US" sz="40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53150C74-B822-4B87-92C7-54F63D38AF52}"/>
              </a:ext>
            </a:extLst>
          </p:cNvPr>
          <p:cNvSpPr/>
          <p:nvPr/>
        </p:nvSpPr>
        <p:spPr>
          <a:xfrm>
            <a:off x="577850" y="1136650"/>
            <a:ext cx="11156950" cy="14859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ja-JP" altLang="en-US" sz="3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ロータリーは、持続可能な良い変化を生むために、人びとが手を取り合って行動する世界を目指すグローバルネットワークとして、</a:t>
            </a:r>
            <a:endParaRPr lang="ja-JP" alt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B497509-D583-4ECE-B17E-D406EA614AAD}"/>
              </a:ext>
            </a:extLst>
          </p:cNvPr>
          <p:cNvSpPr/>
          <p:nvPr/>
        </p:nvSpPr>
        <p:spPr>
          <a:xfrm>
            <a:off x="577850" y="2819400"/>
            <a:ext cx="11156950" cy="1485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ja-JP" altLang="en-US" sz="32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多様性を重んじ、年齢、民族、人種、肌の色、能力、宗教、社会的地位、文化、性別、性的指向、性自認にもかかわらず、あらゆる背景を持つ人の貢献を称える。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2F1A3ED-1D73-4046-AF25-0237E6344C36}"/>
              </a:ext>
            </a:extLst>
          </p:cNvPr>
          <p:cNvSpPr/>
          <p:nvPr/>
        </p:nvSpPr>
        <p:spPr>
          <a:xfrm>
            <a:off x="577850" y="4533900"/>
            <a:ext cx="11156950" cy="1485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ja-JP" altLang="en-US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ロータリーは、少人数グループが会員及びリーダーとして参加できる機会が多く存在する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多様で</a:t>
            </a:r>
            <a:r>
              <a:rPr lang="ja-JP" altLang="en-US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公平で</a:t>
            </a:r>
            <a:r>
              <a:rPr lang="ja-JP" altLang="en-US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開放的</a:t>
            </a:r>
            <a:r>
              <a:rPr lang="ja-JP" altLang="en-US" sz="3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な文化を育む。</a:t>
            </a:r>
            <a:endParaRPr lang="ja-JP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D24D758-C970-4D0E-A65C-43B00319023B}"/>
              </a:ext>
            </a:extLst>
          </p:cNvPr>
          <p:cNvSpPr/>
          <p:nvPr/>
        </p:nvSpPr>
        <p:spPr>
          <a:xfrm>
            <a:off x="984250" y="905558"/>
            <a:ext cx="10287000" cy="8255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21D9118-DEEB-45D3-BB90-2610856C8E5D}"/>
              </a:ext>
            </a:extLst>
          </p:cNvPr>
          <p:cNvSpPr/>
          <p:nvPr/>
        </p:nvSpPr>
        <p:spPr>
          <a:xfrm>
            <a:off x="577850" y="6168342"/>
            <a:ext cx="11080750" cy="44835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0"/>
              </a:spcBef>
            </a:pPr>
            <a:r>
              <a:rPr lang="en-US" altLang="ja-JP" sz="2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(2019</a:t>
            </a:r>
            <a:r>
              <a:rPr lang="ja-JP" altLang="en-US" sz="2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</a:t>
            </a:r>
            <a:r>
              <a:rPr lang="ja-JP" altLang="en-US" sz="2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理事会で採択</a:t>
            </a:r>
            <a:r>
              <a:rPr lang="en-US" altLang="ja-JP" sz="28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F51A0C43-29FE-484E-A0DE-3A8A8C1BE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図 15" descr="人, 屋内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42965E6F-48AD-41BA-853C-C98400466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2671666"/>
            <a:ext cx="5041801" cy="3458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 descr="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F490ACAE-B196-432B-8708-DBD1DA9FA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0" y="727670"/>
            <a:ext cx="7104092" cy="46355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1433578-6877-4630-8380-01994B2CFD52}"/>
              </a:ext>
            </a:extLst>
          </p:cNvPr>
          <p:cNvSpPr/>
          <p:nvPr/>
        </p:nvSpPr>
        <p:spPr>
          <a:xfrm>
            <a:off x="4603750" y="349250"/>
            <a:ext cx="7104092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Rotary  Opens  Opportunities</a:t>
            </a:r>
            <a:endParaRPr kumimoji="1" lang="ja-JP" altLang="en-US" sz="32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3D6D6DB-134D-4450-988F-3707AD9DFCD6}"/>
              </a:ext>
            </a:extLst>
          </p:cNvPr>
          <p:cNvSpPr/>
          <p:nvPr/>
        </p:nvSpPr>
        <p:spPr>
          <a:xfrm>
            <a:off x="4603750" y="5670902"/>
            <a:ext cx="7152945" cy="7108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ホルガー・クナーク</a:t>
            </a:r>
            <a:r>
              <a:rPr kumimoji="1" lang="en-US" altLang="ja-JP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kumimoji="1" lang="ja-JP" altLang="en-US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ドイツ</a:t>
            </a:r>
            <a:r>
              <a:rPr kumimoji="1" lang="en-US" altLang="ja-JP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endParaRPr kumimoji="1" lang="ja-JP" altLang="en-US" sz="40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9" name="矢印: 五方向 18">
            <a:extLst>
              <a:ext uri="{FF2B5EF4-FFF2-40B4-BE49-F238E27FC236}">
                <a16:creationId xmlns:a16="http://schemas.microsoft.com/office/drawing/2014/main" id="{FD8C8D61-5589-4B12-A59F-D905AD2F99F2}"/>
              </a:ext>
            </a:extLst>
          </p:cNvPr>
          <p:cNvSpPr/>
          <p:nvPr/>
        </p:nvSpPr>
        <p:spPr>
          <a:xfrm>
            <a:off x="630209" y="542925"/>
            <a:ext cx="3154392" cy="178207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/>
              <a:t>2020-21</a:t>
            </a:r>
            <a:endParaRPr kumimoji="1" lang="ja-JP" altLang="en-US" sz="4800" b="1" dirty="0"/>
          </a:p>
          <a:p>
            <a:pPr algn="ctr"/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源新年度</a:t>
            </a:r>
          </a:p>
        </p:txBody>
      </p:sp>
    </p:spTree>
    <p:extLst>
      <p:ext uri="{BB962C8B-B14F-4D97-AF65-F5344CB8AC3E}">
        <p14:creationId xmlns:p14="http://schemas.microsoft.com/office/powerpoint/2010/main" val="907144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冷蔵庫 が含まれている画像&#10;&#10;自動的に生成された説明">
            <a:extLst>
              <a:ext uri="{FF2B5EF4-FFF2-40B4-BE49-F238E27FC236}">
                <a16:creationId xmlns:a16="http://schemas.microsoft.com/office/drawing/2014/main" id="{45B79FE0-7C6F-4913-BD53-8971274E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5" y="1293851"/>
            <a:ext cx="11833830" cy="5351228"/>
          </a:xfrm>
          <a:prstGeom prst="rect">
            <a:avLst/>
          </a:prstGeom>
        </p:spPr>
      </p:pic>
      <p:sp>
        <p:nvSpPr>
          <p:cNvPr id="6" name="コンテンツ プレースホルダ 7">
            <a:extLst>
              <a:ext uri="{FF2B5EF4-FFF2-40B4-BE49-F238E27FC236}">
                <a16:creationId xmlns:a16="http://schemas.microsoft.com/office/drawing/2014/main" id="{6B1CF533-0E88-47CC-831E-CC6F56EF2491}"/>
              </a:ext>
            </a:extLst>
          </p:cNvPr>
          <p:cNvSpPr txBox="1">
            <a:spLocks/>
          </p:cNvSpPr>
          <p:nvPr/>
        </p:nvSpPr>
        <p:spPr>
          <a:xfrm>
            <a:off x="-342900" y="366116"/>
            <a:ext cx="11715371" cy="222569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orbel" pitchFamily="34" charset="0"/>
              <a:buNone/>
            </a:pPr>
            <a:r>
              <a:rPr lang="ja-JP" alt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　　</a:t>
            </a:r>
            <a:r>
              <a:rPr lang="ja-JP" altLang="en-US" sz="5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多様性を認め合う社会へ　</a:t>
            </a:r>
            <a:endParaRPr lang="ja-JP" altLang="en-US" sz="58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Font typeface="Corbel" pitchFamily="34" charset="0"/>
              <a:buNone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lang="ja-JP" alt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Font typeface="Corbel" pitchFamily="34" charset="0"/>
              <a:buNone/>
            </a:pPr>
            <a:r>
              <a:rPr lang="ja-JP" alt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　　　　　</a:t>
            </a:r>
            <a:r>
              <a:rPr lang="ja-JP" alt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み　ん　な　違　っ　て　当　た　り　前</a:t>
            </a:r>
          </a:p>
          <a:p>
            <a:pPr>
              <a:buFont typeface="Corbel" pitchFamily="34" charset="0"/>
              <a:buNone/>
            </a:pPr>
            <a:endParaRPr lang="ja-JP" altLang="en-US" sz="4800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F5D54C-6042-41CE-BF12-D80100AD24B4}"/>
              </a:ext>
            </a:extLst>
          </p:cNvPr>
          <p:cNvSpPr/>
          <p:nvPr/>
        </p:nvSpPr>
        <p:spPr>
          <a:xfrm>
            <a:off x="2607012" y="1214657"/>
            <a:ext cx="6977976" cy="7919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DAC02-A3F6-49BE-81DE-CB2727A4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BA1DFCF-DE23-484A-8EC1-6B92013A9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0" y="156259"/>
            <a:ext cx="11858264" cy="32119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C043B5-9407-456B-90E0-303D2A3B6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0" y="3796496"/>
            <a:ext cx="11931570" cy="30615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10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CD35CAC-9F43-4A27-8AC5-F5B4BE15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956" y="3657601"/>
            <a:ext cx="6096000" cy="331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9070F02-051A-4BB7-9256-1F846A1FF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98037" y="4055578"/>
            <a:ext cx="3200399" cy="240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4257645-E9A1-46F4-B888-60F6DC09A5DF}"/>
              </a:ext>
            </a:extLst>
          </p:cNvPr>
          <p:cNvSpPr/>
          <p:nvPr/>
        </p:nvSpPr>
        <p:spPr>
          <a:xfrm>
            <a:off x="8172450" y="6085545"/>
            <a:ext cx="3830162" cy="69700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元ローターアクター</a:t>
            </a:r>
          </a:p>
          <a:p>
            <a:pPr algn="ctr"/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ロリアン・ハイド</a:t>
            </a:r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ブラジル</a:t>
            </a:r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4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8A3E19-ECF1-466D-BA4A-F9E1FA2A7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333750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BDF9FA-0D3D-4006-B3E0-4C965B7D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3486150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男性の顔&#10;&#10;自動的に生成された説明">
            <a:extLst>
              <a:ext uri="{FF2B5EF4-FFF2-40B4-BE49-F238E27FC236}">
                <a16:creationId xmlns:a16="http://schemas.microsoft.com/office/drawing/2014/main" id="{C9C4BA15-B172-42D4-8854-9BFF3C79D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63" y="3257566"/>
            <a:ext cx="2698398" cy="360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12306F4F-6E18-41EC-A765-64816CEBFE7E}"/>
              </a:ext>
            </a:extLst>
          </p:cNvPr>
          <p:cNvSpPr/>
          <p:nvPr/>
        </p:nvSpPr>
        <p:spPr>
          <a:xfrm>
            <a:off x="2489200" y="6010095"/>
            <a:ext cx="4241800" cy="847905"/>
          </a:xfrm>
          <a:prstGeom prst="roundRect">
            <a:avLst>
              <a:gd name="adj" fmla="val 35390"/>
            </a:avLst>
          </a:prstGeom>
          <a:solidFill>
            <a:srgbClr val="00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2022-23RI</a:t>
            </a:r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会長</a:t>
            </a:r>
          </a:p>
          <a:p>
            <a:pPr algn="ctr"/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ジェニファー・ジョーンズ</a:t>
            </a:r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カナダ</a:t>
            </a:r>
            <a:r>
              <a:rPr kumimoji="1" lang="en-US" altLang="ja-JP" sz="2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400" b="1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61BC7EE-F58A-4CCB-9CAC-508EB3E9C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947" y="-97270"/>
            <a:ext cx="11620982" cy="34781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23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6B3F6B80-D12F-423A-B829-E3E90476D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342C25-20B1-4FAC-990B-9F0310653659}"/>
              </a:ext>
            </a:extLst>
          </p:cNvPr>
          <p:cNvSpPr/>
          <p:nvPr/>
        </p:nvSpPr>
        <p:spPr>
          <a:xfrm>
            <a:off x="530941" y="-179830"/>
            <a:ext cx="10854813" cy="1762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>
                <a:solidFill>
                  <a:srgbClr val="00FF99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ロータリーの多様性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816B54-6C1D-49A1-98E9-1D031528AD6E}"/>
              </a:ext>
            </a:extLst>
          </p:cNvPr>
          <p:cNvSpPr/>
          <p:nvPr/>
        </p:nvSpPr>
        <p:spPr>
          <a:xfrm>
            <a:off x="215901" y="1386698"/>
            <a:ext cx="11671300" cy="5686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ロータリーだけでなく</a:t>
            </a:r>
          </a:p>
          <a:p>
            <a:pPr algn="ctr"/>
            <a:r>
              <a:rPr kumimoji="1" lang="ja-JP" altLang="en-US" sz="6000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多様性は時代の重要な価値観</a:t>
            </a:r>
          </a:p>
          <a:p>
            <a:pPr algn="ctr"/>
            <a:endParaRPr kumimoji="1" lang="ja-JP" altLang="en-US" sz="6000" dirty="0">
              <a:solidFill>
                <a:schemeClr val="tx1">
                  <a:lumMod val="95000"/>
                </a:schemeClr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ロータリーの本質や哲学は</a:t>
            </a:r>
          </a:p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何一つ変化してはいない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21E892F-A6D0-4D6C-B8CF-045A86ADE287}"/>
              </a:ext>
            </a:extLst>
          </p:cNvPr>
          <p:cNvSpPr/>
          <p:nvPr/>
        </p:nvSpPr>
        <p:spPr>
          <a:xfrm flipV="1">
            <a:off x="2217868" y="1263649"/>
            <a:ext cx="7529382" cy="1230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3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76">
        <p14:window dir="vert"/>
      </p:transition>
    </mc:Choice>
    <mc:Fallback xmlns="">
      <p:transition spd="slow" advTm="11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33EFF5DC-F229-418C-B690-D04090F55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65" b="217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東京2020エンブレム">
            <a:extLst>
              <a:ext uri="{FF2B5EF4-FFF2-40B4-BE49-F238E27FC236}">
                <a16:creationId xmlns:a16="http://schemas.microsoft.com/office/drawing/2014/main" id="{F1079453-17AD-4972-BC8E-5AF9ECC51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4559360"/>
            <a:ext cx="4108450" cy="22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 7">
            <a:extLst>
              <a:ext uri="{FF2B5EF4-FFF2-40B4-BE49-F238E27FC236}">
                <a16:creationId xmlns:a16="http://schemas.microsoft.com/office/drawing/2014/main" id="{E96D8D5A-EE9E-4855-932D-20AB85364DA3}"/>
              </a:ext>
            </a:extLst>
          </p:cNvPr>
          <p:cNvSpPr txBox="1">
            <a:spLocks/>
          </p:cNvSpPr>
          <p:nvPr/>
        </p:nvSpPr>
        <p:spPr>
          <a:xfrm>
            <a:off x="-260350" y="340716"/>
            <a:ext cx="11715371" cy="254853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kumimoji="1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orbel" pitchFamily="34" charset="0"/>
              <a:buNone/>
            </a:pPr>
            <a:r>
              <a:rPr lang="ja-JP" alt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　　　</a:t>
            </a:r>
            <a:r>
              <a:rPr lang="ja-JP" altLang="en-US" sz="5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東京オリンピック・パラリンピック</a:t>
            </a:r>
          </a:p>
          <a:p>
            <a:pPr algn="ctr">
              <a:buFont typeface="Corbel" pitchFamily="34" charset="0"/>
              <a:buNone/>
            </a:pPr>
            <a:r>
              <a:rPr lang="ja-JP" altLang="en-US" sz="5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三つの基本コンセプト　</a:t>
            </a:r>
            <a:endParaRPr lang="ja-JP" altLang="en-US" sz="52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Font typeface="Corbel" pitchFamily="34" charset="0"/>
              <a:buNone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lang="ja-JP" alt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Font typeface="Corbel" pitchFamily="34" charset="0"/>
              <a:buNone/>
            </a:pPr>
            <a:r>
              <a:rPr lang="ja-JP" alt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 　　　　</a:t>
            </a:r>
            <a:r>
              <a:rPr lang="ja-JP" altLang="en-US" sz="5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スポーツには世界と未来を変える力がある</a:t>
            </a:r>
            <a:endParaRPr lang="ja-JP" altLang="en-US" sz="5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buFont typeface="Corbel" pitchFamily="34" charset="0"/>
              <a:buNone/>
            </a:pPr>
            <a:endParaRPr lang="ja-JP" altLang="en-US" sz="4800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051B379-E35F-42E7-A9AB-87C0BDDCC5FD}"/>
              </a:ext>
            </a:extLst>
          </p:cNvPr>
          <p:cNvSpPr/>
          <p:nvPr/>
        </p:nvSpPr>
        <p:spPr>
          <a:xfrm>
            <a:off x="2543512" y="1748057"/>
            <a:ext cx="6977976" cy="7919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323F187-B7C3-4397-A918-8FFCE6CFB7E3}"/>
              </a:ext>
            </a:extLst>
          </p:cNvPr>
          <p:cNvSpPr/>
          <p:nvPr/>
        </p:nvSpPr>
        <p:spPr>
          <a:xfrm>
            <a:off x="1018838" y="3062393"/>
            <a:ext cx="6724650" cy="812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　　全員が自己ベスト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95F372-4C44-4004-8177-D15BF7A1AAF5}"/>
              </a:ext>
            </a:extLst>
          </p:cNvPr>
          <p:cNvSpPr/>
          <p:nvPr/>
        </p:nvSpPr>
        <p:spPr>
          <a:xfrm>
            <a:off x="1018838" y="4272824"/>
            <a:ext cx="6724650" cy="812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　　多様性と調和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6C81003-32B9-419D-AE17-8113CEAA4A03}"/>
              </a:ext>
            </a:extLst>
          </p:cNvPr>
          <p:cNvSpPr/>
          <p:nvPr/>
        </p:nvSpPr>
        <p:spPr>
          <a:xfrm>
            <a:off x="1018838" y="5451505"/>
            <a:ext cx="6724650" cy="8128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　　未来への承継</a:t>
            </a:r>
          </a:p>
        </p:txBody>
      </p:sp>
    </p:spTree>
    <p:extLst>
      <p:ext uri="{BB962C8B-B14F-4D97-AF65-F5344CB8AC3E}">
        <p14:creationId xmlns:p14="http://schemas.microsoft.com/office/powerpoint/2010/main" val="10004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動作設定ボタン: 最後に移動 11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04CC817B-004C-470B-9705-B0C207E891CE}"/>
              </a:ext>
            </a:extLst>
          </p:cNvPr>
          <p:cNvSpPr/>
          <p:nvPr/>
        </p:nvSpPr>
        <p:spPr>
          <a:xfrm>
            <a:off x="1612900" y="1711325"/>
            <a:ext cx="1301750" cy="1184275"/>
          </a:xfrm>
          <a:prstGeom prst="actionButtonEn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F1024A-1862-452A-95F3-07D8DFF2CC68}"/>
              </a:ext>
            </a:extLst>
          </p:cNvPr>
          <p:cNvSpPr/>
          <p:nvPr/>
        </p:nvSpPr>
        <p:spPr>
          <a:xfrm>
            <a:off x="3378200" y="1711325"/>
            <a:ext cx="4610100" cy="123825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 革 性</a:t>
            </a:r>
          </a:p>
        </p:txBody>
      </p:sp>
      <p:sp>
        <p:nvSpPr>
          <p:cNvPr id="14" name="動作設定ボタン: 最後に移動 13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2C61276A-9006-40C3-8066-EDB1A7F60068}"/>
              </a:ext>
            </a:extLst>
          </p:cNvPr>
          <p:cNvSpPr/>
          <p:nvPr/>
        </p:nvSpPr>
        <p:spPr>
          <a:xfrm>
            <a:off x="3227070" y="3409945"/>
            <a:ext cx="1174750" cy="1168390"/>
          </a:xfrm>
          <a:prstGeom prst="actionButtonEn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動作設定ボタン: 最後に移動 14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B31BC200-EE90-4C7F-9978-8445B00446D4}"/>
              </a:ext>
            </a:extLst>
          </p:cNvPr>
          <p:cNvSpPr/>
          <p:nvPr/>
        </p:nvSpPr>
        <p:spPr>
          <a:xfrm>
            <a:off x="5200650" y="5181600"/>
            <a:ext cx="1035050" cy="1092200"/>
          </a:xfrm>
          <a:prstGeom prst="actionButtonE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F442CA6-2F69-4484-B8DD-A4CB3E506F03}"/>
              </a:ext>
            </a:extLst>
          </p:cNvPr>
          <p:cNvSpPr/>
          <p:nvPr/>
        </p:nvSpPr>
        <p:spPr>
          <a:xfrm>
            <a:off x="6591302" y="5181600"/>
            <a:ext cx="4768850" cy="111440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 様 性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5A97BBA-ED26-4F4A-9DEC-06859E71F76B}"/>
              </a:ext>
            </a:extLst>
          </p:cNvPr>
          <p:cNvSpPr/>
          <p:nvPr/>
        </p:nvSpPr>
        <p:spPr>
          <a:xfrm>
            <a:off x="4794250" y="3375015"/>
            <a:ext cx="4654550" cy="1238250"/>
          </a:xfrm>
          <a:prstGeom prst="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2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 軟 性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E167447-87CA-4A53-B17B-891DD1DF42A9}"/>
              </a:ext>
            </a:extLst>
          </p:cNvPr>
          <p:cNvSpPr/>
          <p:nvPr/>
        </p:nvSpPr>
        <p:spPr>
          <a:xfrm flipV="1">
            <a:off x="822960" y="1295398"/>
            <a:ext cx="11071860" cy="10160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95B0244-0785-4902-828D-CAFE9790F7F2}"/>
              </a:ext>
            </a:extLst>
          </p:cNvPr>
          <p:cNvSpPr/>
          <p:nvPr/>
        </p:nvSpPr>
        <p:spPr>
          <a:xfrm>
            <a:off x="530941" y="-179830"/>
            <a:ext cx="11531519" cy="1762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600" dirty="0">
                <a:solidFill>
                  <a:srgbClr val="00FF99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国際ロータリーの三つの流れ</a:t>
            </a:r>
          </a:p>
        </p:txBody>
      </p:sp>
    </p:spTree>
    <p:extLst>
      <p:ext uri="{BB962C8B-B14F-4D97-AF65-F5344CB8AC3E}">
        <p14:creationId xmlns:p14="http://schemas.microsoft.com/office/powerpoint/2010/main" val="30703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E69A871C-DCEB-4597-B6D2-C135385E2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89518"/>
            <a:ext cx="12191980" cy="685799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D485BB-5270-4D77-9695-7924E0EBB0D8}"/>
              </a:ext>
            </a:extLst>
          </p:cNvPr>
          <p:cNvSpPr/>
          <p:nvPr/>
        </p:nvSpPr>
        <p:spPr>
          <a:xfrm>
            <a:off x="7429498" y="1818608"/>
            <a:ext cx="3780692" cy="107852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ja-JP" altLang="en-US" sz="60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保　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C0A91E8-4AF6-43E0-8ED4-193B93E60B77}"/>
              </a:ext>
            </a:extLst>
          </p:cNvPr>
          <p:cNvSpPr/>
          <p:nvPr/>
        </p:nvSpPr>
        <p:spPr>
          <a:xfrm>
            <a:off x="7429499" y="3441020"/>
            <a:ext cx="3780691" cy="10785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ja-JP" altLang="en-US" sz="6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固　定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703EB9-2F66-433A-BFD6-7D1CBA4FDC00}"/>
              </a:ext>
            </a:extLst>
          </p:cNvPr>
          <p:cNvSpPr/>
          <p:nvPr/>
        </p:nvSpPr>
        <p:spPr>
          <a:xfrm>
            <a:off x="7429501" y="5104746"/>
            <a:ext cx="3780691" cy="1078523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ja-JP" altLang="en-US" sz="6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画　一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5379A0-6742-4516-B1C0-CBDC14DA0C8B}"/>
              </a:ext>
            </a:extLst>
          </p:cNvPr>
          <p:cNvSpPr/>
          <p:nvPr/>
        </p:nvSpPr>
        <p:spPr>
          <a:xfrm>
            <a:off x="745390" y="1818608"/>
            <a:ext cx="4114603" cy="110735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ja-JP" altLang="en-US" sz="60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革　新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14B1369-DE30-4C7F-8E31-E5C2C93B0A79}"/>
              </a:ext>
            </a:extLst>
          </p:cNvPr>
          <p:cNvSpPr/>
          <p:nvPr/>
        </p:nvSpPr>
        <p:spPr>
          <a:xfrm>
            <a:off x="745390" y="3511163"/>
            <a:ext cx="4114604" cy="10785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ja-JP" alt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　軟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74A74BC-196A-421C-93D2-B71E59AD8BE8}"/>
              </a:ext>
            </a:extLst>
          </p:cNvPr>
          <p:cNvSpPr/>
          <p:nvPr/>
        </p:nvSpPr>
        <p:spPr>
          <a:xfrm>
            <a:off x="745390" y="5075918"/>
            <a:ext cx="4114603" cy="1107351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ja-JP" altLang="en-US" sz="6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　様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8B147D8-9624-4044-B46C-1B1E17895D2A}"/>
              </a:ext>
            </a:extLst>
          </p:cNvPr>
          <p:cNvSpPr/>
          <p:nvPr/>
        </p:nvSpPr>
        <p:spPr>
          <a:xfrm>
            <a:off x="252729" y="253855"/>
            <a:ext cx="11686541" cy="1078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ja-JP" altLang="en-US" sz="60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組 織 づ く り と 運 営 の 要 点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25356A7-647F-4676-9B5B-92F58FDFB5A3}"/>
              </a:ext>
            </a:extLst>
          </p:cNvPr>
          <p:cNvSpPr/>
          <p:nvPr/>
        </p:nvSpPr>
        <p:spPr>
          <a:xfrm flipV="1">
            <a:off x="1135380" y="1274718"/>
            <a:ext cx="9959340" cy="1411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54551083-8224-478F-BF8C-9C4B33362113}"/>
              </a:ext>
            </a:extLst>
          </p:cNvPr>
          <p:cNvSpPr/>
          <p:nvPr/>
        </p:nvSpPr>
        <p:spPr>
          <a:xfrm>
            <a:off x="5429250" y="1785544"/>
            <a:ext cx="1371600" cy="117348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でなく</a:t>
            </a:r>
          </a:p>
        </p:txBody>
      </p:sp>
      <p:sp>
        <p:nvSpPr>
          <p:cNvPr id="20" name="矢印: 左 19">
            <a:extLst>
              <a:ext uri="{FF2B5EF4-FFF2-40B4-BE49-F238E27FC236}">
                <a16:creationId xmlns:a16="http://schemas.microsoft.com/office/drawing/2014/main" id="{12EED511-B107-451D-AF62-B8F9A8E25D72}"/>
              </a:ext>
            </a:extLst>
          </p:cNvPr>
          <p:cNvSpPr/>
          <p:nvPr/>
        </p:nvSpPr>
        <p:spPr>
          <a:xfrm>
            <a:off x="5458946" y="3463684"/>
            <a:ext cx="1371600" cy="117348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でなく</a:t>
            </a:r>
          </a:p>
        </p:txBody>
      </p:sp>
      <p:sp>
        <p:nvSpPr>
          <p:cNvPr id="22" name="矢印: 左 21">
            <a:extLst>
              <a:ext uri="{FF2B5EF4-FFF2-40B4-BE49-F238E27FC236}">
                <a16:creationId xmlns:a16="http://schemas.microsoft.com/office/drawing/2014/main" id="{92F555CB-B18A-4DD8-849E-C9A292935543}"/>
              </a:ext>
            </a:extLst>
          </p:cNvPr>
          <p:cNvSpPr/>
          <p:nvPr/>
        </p:nvSpPr>
        <p:spPr>
          <a:xfrm>
            <a:off x="5540078" y="5075918"/>
            <a:ext cx="1371600" cy="1173480"/>
          </a:xfrm>
          <a:prstGeom prst="leftArrow">
            <a:avLst/>
          </a:prstGeom>
          <a:solidFill>
            <a:srgbClr val="FF33CC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でなく</a:t>
            </a:r>
          </a:p>
        </p:txBody>
      </p:sp>
    </p:spTree>
    <p:extLst>
      <p:ext uri="{BB962C8B-B14F-4D97-AF65-F5344CB8AC3E}">
        <p14:creationId xmlns:p14="http://schemas.microsoft.com/office/powerpoint/2010/main" val="12604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3" grpId="0" animBg="1"/>
      <p:bldP spid="14" grpId="0" animBg="1"/>
      <p:bldP spid="15" grpId="0"/>
      <p:bldP spid="19" grpId="0" animBg="1"/>
      <p:bldP spid="6" grpId="0" animBg="1"/>
      <p:bldP spid="20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人, 女性, テーブル, 持つ が含まれている画像&#10;&#10;自動的に生成された説明">
            <a:extLst>
              <a:ext uri="{FF2B5EF4-FFF2-40B4-BE49-F238E27FC236}">
                <a16:creationId xmlns:a16="http://schemas.microsoft.com/office/drawing/2014/main" id="{66290C3E-76C7-4B13-9D56-047857EEE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865" y="910931"/>
            <a:ext cx="3708329" cy="3377670"/>
          </a:xfrm>
          <a:prstGeom prst="rect">
            <a:avLst/>
          </a:prstGeom>
        </p:spPr>
      </p:pic>
      <p:pic>
        <p:nvPicPr>
          <p:cNvPr id="9" name="図 8" descr="人, 屋外, 建物, 女性 が含まれている画像&#10;&#10;自動的に生成された説明">
            <a:extLst>
              <a:ext uri="{FF2B5EF4-FFF2-40B4-BE49-F238E27FC236}">
                <a16:creationId xmlns:a16="http://schemas.microsoft.com/office/drawing/2014/main" id="{A6BAA9EA-7DF8-483A-813B-468C48AD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443" y="919795"/>
            <a:ext cx="3616688" cy="3294200"/>
          </a:xfrm>
          <a:prstGeom prst="rect">
            <a:avLst/>
          </a:prstGeom>
        </p:spPr>
      </p:pic>
      <p:pic>
        <p:nvPicPr>
          <p:cNvPr id="13" name="図 12" descr="人, 女性, シーン, ステージ が含まれている画像&#10;&#10;自動的に生成された説明">
            <a:extLst>
              <a:ext uri="{FF2B5EF4-FFF2-40B4-BE49-F238E27FC236}">
                <a16:creationId xmlns:a16="http://schemas.microsoft.com/office/drawing/2014/main" id="{4989DE52-81E5-4922-A6C6-3CE085973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9" y="3385673"/>
            <a:ext cx="3708328" cy="3377669"/>
          </a:xfrm>
          <a:prstGeom prst="rect">
            <a:avLst/>
          </a:prstGeom>
        </p:spPr>
      </p:pic>
      <p:pic>
        <p:nvPicPr>
          <p:cNvPr id="20" name="図 19" descr="ステージに立っている女性たち&#10;&#10;自動的に生成された説明">
            <a:extLst>
              <a:ext uri="{FF2B5EF4-FFF2-40B4-BE49-F238E27FC236}">
                <a16:creationId xmlns:a16="http://schemas.microsoft.com/office/drawing/2014/main" id="{A694B780-2F97-4E8C-961D-E959E207F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447" y="3342012"/>
            <a:ext cx="3708330" cy="3377671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45D2B30-C45D-4CE2-BF4D-9E6C05714FC1}"/>
              </a:ext>
            </a:extLst>
          </p:cNvPr>
          <p:cNvSpPr/>
          <p:nvPr/>
        </p:nvSpPr>
        <p:spPr>
          <a:xfrm>
            <a:off x="6233460" y="1542132"/>
            <a:ext cx="3956422" cy="1760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参加者の</a:t>
            </a:r>
          </a:p>
          <a:p>
            <a:pPr algn="ctr"/>
            <a:r>
              <a:rPr kumimoji="1" lang="ja-JP" altLang="en-US" sz="48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基盤を広げる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B64E995-9B9B-491C-A80C-9CD3CB867B34}"/>
              </a:ext>
            </a:extLst>
          </p:cNvPr>
          <p:cNvSpPr/>
          <p:nvPr/>
        </p:nvSpPr>
        <p:spPr>
          <a:xfrm>
            <a:off x="319808" y="1428377"/>
            <a:ext cx="3170449" cy="1760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大きな</a:t>
            </a:r>
          </a:p>
          <a:p>
            <a:pPr algn="ctr"/>
            <a:r>
              <a:rPr kumimoji="1" lang="ja-JP" altLang="en-US" sz="4800" b="1" dirty="0">
                <a:solidFill>
                  <a:srgbClr val="FF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インパクト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E1EFFF1-06B0-441A-9E60-B39287A04263}"/>
              </a:ext>
            </a:extLst>
          </p:cNvPr>
          <p:cNvSpPr/>
          <p:nvPr/>
        </p:nvSpPr>
        <p:spPr>
          <a:xfrm>
            <a:off x="8921410" y="5097500"/>
            <a:ext cx="3170449" cy="1431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適応力を</a:t>
            </a:r>
          </a:p>
          <a:p>
            <a:pPr algn="ctr"/>
            <a:r>
              <a:rPr kumimoji="1" lang="ja-JP" altLang="en-US" sz="4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高める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3664AC4-A154-42DA-9C1D-A8C097F588F8}"/>
              </a:ext>
            </a:extLst>
          </p:cNvPr>
          <p:cNvSpPr/>
          <p:nvPr/>
        </p:nvSpPr>
        <p:spPr>
          <a:xfrm>
            <a:off x="2925551" y="5191528"/>
            <a:ext cx="3170449" cy="12431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積極的な</a:t>
            </a:r>
          </a:p>
          <a:p>
            <a:pPr algn="ctr"/>
            <a:r>
              <a:rPr kumimoji="1" lang="ja-JP" altLang="en-US" sz="48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かかわり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5080DDC-46B6-4BE8-998A-117FAF32507E}"/>
              </a:ext>
            </a:extLst>
          </p:cNvPr>
          <p:cNvSpPr/>
          <p:nvPr/>
        </p:nvSpPr>
        <p:spPr>
          <a:xfrm>
            <a:off x="2510119" y="116417"/>
            <a:ext cx="7679764" cy="79451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つの優先事項</a:t>
            </a:r>
            <a:r>
              <a:rPr kumimoji="1" lang="en-US" altLang="ja-JP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どうしたら、もっと・・・</a:t>
            </a:r>
            <a:r>
              <a:rPr kumimoji="1" lang="en-US" altLang="ja-JP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800" b="1" dirty="0">
              <a:solidFill>
                <a:schemeClr val="accent4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79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ECED556-3205-4056-874D-C2638A173CF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37000"/>
          </a:blip>
          <a:stretch>
            <a:fillRect/>
          </a:stretch>
        </p:blipFill>
        <p:spPr>
          <a:xfrm>
            <a:off x="-524636" y="-37856"/>
            <a:ext cx="12802605" cy="69337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10" name="タイトル 3">
            <a:extLst>
              <a:ext uri="{FF2B5EF4-FFF2-40B4-BE49-F238E27FC236}">
                <a16:creationId xmlns:a16="http://schemas.microsoft.com/office/drawing/2014/main" id="{EBBF9565-8974-4258-8345-F75F56A1B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621" y="580911"/>
            <a:ext cx="11756780" cy="23876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近年、国際ロータリーのリーダーシップが強化されている印象がある。</a:t>
            </a: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C6ECB0E-1BF4-4A19-814C-DCE0E4EF685F}"/>
              </a:ext>
            </a:extLst>
          </p:cNvPr>
          <p:cNvSpPr txBox="1">
            <a:spLocks/>
          </p:cNvSpPr>
          <p:nvPr/>
        </p:nvSpPr>
        <p:spPr>
          <a:xfrm>
            <a:off x="510442" y="3124200"/>
            <a:ext cx="11043138" cy="3022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1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しかし、あくまでもクラブを主導</a:t>
            </a:r>
          </a:p>
          <a:p>
            <a:r>
              <a:rPr lang="ja-JP" altLang="en-US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するのではなく、</a:t>
            </a:r>
            <a:r>
              <a:rPr lang="ja-JP" altLang="en-US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支援</a:t>
            </a:r>
            <a:r>
              <a:rPr lang="ja-JP" altLang="en-US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する立場で</a:t>
            </a:r>
          </a:p>
          <a:p>
            <a:r>
              <a:rPr lang="ja-JP" altLang="en-US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あることは変わらない。</a:t>
            </a:r>
          </a:p>
        </p:txBody>
      </p:sp>
    </p:spTree>
    <p:extLst>
      <p:ext uri="{BB962C8B-B14F-4D97-AF65-F5344CB8AC3E}">
        <p14:creationId xmlns:p14="http://schemas.microsoft.com/office/powerpoint/2010/main" val="11569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8274">
        <p14:pan dir="u"/>
      </p:transition>
    </mc:Choice>
    <mc:Fallback xmlns="">
      <p:transition spd="slow" advTm="282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3609B19-F1FE-400C-8C96-956B8F20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alphaModFix amt="37000"/>
          </a:blip>
          <a:stretch>
            <a:fillRect/>
          </a:stretch>
        </p:blipFill>
        <p:spPr>
          <a:xfrm>
            <a:off x="54372" y="0"/>
            <a:ext cx="1279261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26C909A-80FC-4A4C-94B2-D105107C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46" y="0"/>
            <a:ext cx="11025673" cy="2078507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kumimoji="1" lang="ja-JP" altLang="en-US" sz="4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「我々日本のロータリアンは、</a:t>
            </a:r>
            <a:r>
              <a:rPr lang="en-US" altLang="ja-JP" sz="4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己の信条に基づいて</a:t>
            </a:r>
            <a:r>
              <a:rPr lang="ja-JP" altLang="en-US" sz="4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我が道を行けば</a:t>
            </a:r>
            <a:r>
              <a:rPr lang="en-US" altLang="ja-JP" sz="4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4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いいのである。」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6B5B96-3C92-498F-ABD6-7D9120FAC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46" y="1961663"/>
            <a:ext cx="11199782" cy="5306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　　</a:t>
            </a:r>
            <a:r>
              <a:rPr kumimoji="1" lang="ja-JP" altLang="en-US" sz="39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私達日本のロータリアンにとって、最も胸の琴線に触れるロータリーの哲学は決議</a:t>
            </a:r>
            <a:r>
              <a:rPr kumimoji="1" lang="en-US" altLang="ja-JP" sz="39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23-34</a:t>
            </a:r>
            <a:r>
              <a:rPr kumimoji="1" lang="ja-JP" altLang="en-US" sz="39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だけれど、団体奉仕へと変質していく国際ロータリーにとってはこれが一番大きな障害になっている。</a:t>
            </a:r>
          </a:p>
          <a:p>
            <a:pPr marL="0" indent="0">
              <a:buNone/>
            </a:pPr>
            <a:r>
              <a:rPr lang="ja-JP" altLang="en-US" sz="39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39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しかし、ロータリーは権力構造ではない。</a:t>
            </a:r>
          </a:p>
          <a:p>
            <a:pPr marL="0" indent="0">
              <a:buNone/>
            </a:pPr>
            <a:r>
              <a:rPr lang="ja-JP" altLang="en-US" sz="39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まして自由結社であるから会員の思想統制までできるはずもない。</a:t>
            </a:r>
            <a:r>
              <a:rPr kumimoji="1" lang="en-US" altLang="ja-JP" sz="2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  </a:t>
            </a:r>
            <a:r>
              <a:rPr kumimoji="1" lang="ja-JP" altLang="en-US" sz="2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　　　　　　　　　　　　　　　　　　　　　　</a:t>
            </a:r>
            <a:r>
              <a:rPr kumimoji="1" lang="en-US" altLang="ja-JP" sz="2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26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6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佐藤千壽全集</a:t>
            </a:r>
            <a:r>
              <a:rPr kumimoji="1" lang="en-US" altLang="ja-JP" sz="26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6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クロール: 横 3">
            <a:extLst>
              <a:ext uri="{FF2B5EF4-FFF2-40B4-BE49-F238E27FC236}">
                <a16:creationId xmlns:a16="http://schemas.microsoft.com/office/drawing/2014/main" id="{13443896-6A5C-4D1E-882D-D713AB96B10E}"/>
              </a:ext>
            </a:extLst>
          </p:cNvPr>
          <p:cNvSpPr/>
          <p:nvPr/>
        </p:nvSpPr>
        <p:spPr>
          <a:xfrm>
            <a:off x="8460431" y="5638310"/>
            <a:ext cx="1044146" cy="383059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5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35525ED-9399-427D-8D7E-27DBF2688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 descr="スーツを着ている男たち&#10;&#10;自動的に生成された説明">
            <a:extLst>
              <a:ext uri="{FF2B5EF4-FFF2-40B4-BE49-F238E27FC236}">
                <a16:creationId xmlns:a16="http://schemas.microsoft.com/office/drawing/2014/main" id="{0637D226-BDE6-45A0-B807-1F237C137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338" y="3022600"/>
            <a:ext cx="5179061" cy="34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09EF7D4-D46E-42AD-844D-5C373675B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60450"/>
            <a:ext cx="6540500" cy="43688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BC2DF00-02C5-4CA2-8B63-247FA7D892E1}"/>
              </a:ext>
            </a:extLst>
          </p:cNvPr>
          <p:cNvSpPr/>
          <p:nvPr/>
        </p:nvSpPr>
        <p:spPr>
          <a:xfrm>
            <a:off x="381000" y="5676900"/>
            <a:ext cx="6540500" cy="71935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00FF99"/>
                </a:solidFill>
                <a:latin typeface="HGP創英角ｺﾞｼｯｸUB" panose="020B0900000000000000" pitchFamily="34" charset="-128"/>
                <a:ea typeface="HGP創英角ｺﾞｼｯｸUB" panose="020B0900000000000000" pitchFamily="34" charset="-128"/>
              </a:rPr>
              <a:t>シェカール・メータ</a:t>
            </a:r>
            <a:r>
              <a:rPr kumimoji="1" lang="en-US" altLang="ja-JP" sz="4400" dirty="0">
                <a:solidFill>
                  <a:srgbClr val="00FF99"/>
                </a:solidFill>
                <a:latin typeface="HGP創英角ｺﾞｼｯｸUB" panose="020B0900000000000000" pitchFamily="34" charset="-128"/>
                <a:ea typeface="HGP創英角ｺﾞｼｯｸUB" panose="020B0900000000000000" pitchFamily="34" charset="-128"/>
              </a:rPr>
              <a:t>(</a:t>
            </a:r>
            <a:r>
              <a:rPr kumimoji="1" lang="ja-JP" altLang="en-US" sz="4400" dirty="0">
                <a:solidFill>
                  <a:srgbClr val="00FF99"/>
                </a:solidFill>
                <a:latin typeface="HGP創英角ｺﾞｼｯｸUB" panose="020B0900000000000000" pitchFamily="34" charset="-128"/>
                <a:ea typeface="HGP創英角ｺﾞｼｯｸUB" panose="020B0900000000000000" pitchFamily="34" charset="-128"/>
              </a:rPr>
              <a:t>インド</a:t>
            </a:r>
            <a:r>
              <a:rPr kumimoji="1" lang="en-US" altLang="ja-JP" sz="4400" dirty="0">
                <a:solidFill>
                  <a:srgbClr val="00FF99"/>
                </a:solidFill>
                <a:latin typeface="HGP創英角ｺﾞｼｯｸUB" panose="020B0900000000000000" pitchFamily="34" charset="-128"/>
                <a:ea typeface="HGP創英角ｺﾞｼｯｸUB" panose="020B0900000000000000" pitchFamily="34" charset="-128"/>
              </a:rPr>
              <a:t>)</a:t>
            </a:r>
            <a:endParaRPr kumimoji="1" lang="ja-JP" altLang="en-US" sz="4400" dirty="0">
              <a:solidFill>
                <a:srgbClr val="00FF99"/>
              </a:solidFill>
              <a:latin typeface="HGP創英角ｺﾞｼｯｸUB" panose="020B0900000000000000" pitchFamily="34" charset="-128"/>
              <a:ea typeface="HGP創英角ｺﾞｼｯｸUB" panose="020B0900000000000000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8A7394E-A534-40A9-9093-52531DF695CC}"/>
              </a:ext>
            </a:extLst>
          </p:cNvPr>
          <p:cNvSpPr/>
          <p:nvPr/>
        </p:nvSpPr>
        <p:spPr>
          <a:xfrm>
            <a:off x="381000" y="482600"/>
            <a:ext cx="6540500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Serve to Change Lives</a:t>
            </a:r>
            <a:endParaRPr kumimoji="1" lang="ja-JP" altLang="en-US" sz="32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矢印: 五方向 9">
            <a:extLst>
              <a:ext uri="{FF2B5EF4-FFF2-40B4-BE49-F238E27FC236}">
                <a16:creationId xmlns:a16="http://schemas.microsoft.com/office/drawing/2014/main" id="{4603345D-8277-4321-A37A-30BADEAF4753}"/>
              </a:ext>
            </a:extLst>
          </p:cNvPr>
          <p:cNvSpPr/>
          <p:nvPr/>
        </p:nvSpPr>
        <p:spPr>
          <a:xfrm flipH="1">
            <a:off x="8382000" y="482600"/>
            <a:ext cx="2998324" cy="1860550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00FF99"/>
                </a:solidFill>
              </a:rPr>
              <a:t>2021-22</a:t>
            </a:r>
            <a:endParaRPr kumimoji="1" lang="ja-JP" altLang="en-US" sz="4800" b="1" dirty="0">
              <a:solidFill>
                <a:srgbClr val="00FF99"/>
              </a:solidFill>
            </a:endParaRPr>
          </a:p>
          <a:p>
            <a:pPr algn="ctr"/>
            <a:r>
              <a:rPr kumimoji="1" lang="ja-JP" altLang="en-US" sz="3600" b="1" dirty="0">
                <a:solidFill>
                  <a:srgbClr val="00FF9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成田年度</a:t>
            </a:r>
          </a:p>
        </p:txBody>
      </p:sp>
    </p:spTree>
    <p:extLst>
      <p:ext uri="{BB962C8B-B14F-4D97-AF65-F5344CB8AC3E}">
        <p14:creationId xmlns:p14="http://schemas.microsoft.com/office/powerpoint/2010/main" val="816111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B50A3D9-EF5B-4503-9386-3F920E8A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" y="-100298"/>
            <a:ext cx="12192000" cy="693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タイトル 3">
            <a:extLst>
              <a:ext uri="{FF2B5EF4-FFF2-40B4-BE49-F238E27FC236}">
                <a16:creationId xmlns:a16="http://schemas.microsoft.com/office/drawing/2014/main" id="{6118C918-A571-4BE3-BE6F-9CD1A8DCA0EF}"/>
              </a:ext>
            </a:extLst>
          </p:cNvPr>
          <p:cNvSpPr txBox="1">
            <a:spLocks/>
          </p:cNvSpPr>
          <p:nvPr/>
        </p:nvSpPr>
        <p:spPr>
          <a:xfrm>
            <a:off x="661589" y="4216978"/>
            <a:ext cx="11102546" cy="1098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一人ひとりのロータリアンである。</a:t>
            </a:r>
          </a:p>
        </p:txBody>
      </p:sp>
      <p:sp>
        <p:nvSpPr>
          <p:cNvPr id="6" name="タイトル 3">
            <a:extLst>
              <a:ext uri="{FF2B5EF4-FFF2-40B4-BE49-F238E27FC236}">
                <a16:creationId xmlns:a16="http://schemas.microsoft.com/office/drawing/2014/main" id="{A3A8D51C-4B9C-430C-A9E3-67DDD7A92A90}"/>
              </a:ext>
            </a:extLst>
          </p:cNvPr>
          <p:cNvSpPr txBox="1">
            <a:spLocks/>
          </p:cNvSpPr>
          <p:nvPr/>
        </p:nvSpPr>
        <p:spPr>
          <a:xfrm>
            <a:off x="195384" y="1542888"/>
            <a:ext cx="12254523" cy="15409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あらゆるロータリー活動の</a:t>
            </a:r>
            <a:r>
              <a:rPr lang="ja-JP" altLang="en-US" sz="6600" dirty="0">
                <a:solidFill>
                  <a:srgbClr val="FF33CC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主役</a:t>
            </a:r>
            <a:r>
              <a:rPr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</a:t>
            </a:r>
            <a:br>
              <a:rPr lang="ja-JP" altLang="en-US" sz="6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</a:t>
            </a:r>
            <a:endParaRPr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D5AC3410-23DF-42AC-8F4B-3F789327BCB2}"/>
              </a:ext>
            </a:extLst>
          </p:cNvPr>
          <p:cNvSpPr txBox="1">
            <a:spLocks/>
          </p:cNvSpPr>
          <p:nvPr/>
        </p:nvSpPr>
        <p:spPr>
          <a:xfrm>
            <a:off x="1384299" y="2501086"/>
            <a:ext cx="9423401" cy="14139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一つひとつのクラブであり、</a:t>
            </a:r>
          </a:p>
        </p:txBody>
      </p:sp>
    </p:spTree>
    <p:extLst>
      <p:ext uri="{BB962C8B-B14F-4D97-AF65-F5344CB8AC3E}">
        <p14:creationId xmlns:p14="http://schemas.microsoft.com/office/powerpoint/2010/main" val="313292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画像 4" descr="ライト スポット">
            <a:extLst>
              <a:ext uri="{FF2B5EF4-FFF2-40B4-BE49-F238E27FC236}">
                <a16:creationId xmlns:a16="http://schemas.microsoft.com/office/drawing/2014/main" id="{93E02421-9941-4B2B-B21A-706C1FBFE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noFill/>
        </p:spPr>
      </p:pic>
      <p:pic>
        <p:nvPicPr>
          <p:cNvPr id="6" name="Picture 2" descr="C:\Users\yamazaki.DOM08234A\Pictures\五所川原RC\五所川原RC2013.5.jpg">
            <a:extLst>
              <a:ext uri="{FF2B5EF4-FFF2-40B4-BE49-F238E27FC236}">
                <a16:creationId xmlns:a16="http://schemas.microsoft.com/office/drawing/2014/main" id="{97BFA5DF-DEA8-4332-8183-3047FE773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3" y="134738"/>
            <a:ext cx="11466910" cy="6588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B1DA732-787E-442E-B7AB-C3E401D5E5A7}"/>
              </a:ext>
            </a:extLst>
          </p:cNvPr>
          <p:cNvSpPr/>
          <p:nvPr/>
        </p:nvSpPr>
        <p:spPr>
          <a:xfrm>
            <a:off x="0" y="3848100"/>
            <a:ext cx="12122331" cy="3009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まずは</a:t>
            </a:r>
            <a:r>
              <a:rPr kumimoji="1" lang="ja-JP" altLang="en-US" sz="4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クラブの将来の姿をみんなで描き、</a:t>
            </a:r>
          </a:p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その実現のための例会や会員の</a:t>
            </a:r>
          </a:p>
          <a:p>
            <a:pPr algn="ctr"/>
            <a:r>
              <a:rPr kumimoji="1" lang="ja-JP" altLang="en-US" sz="40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在り方を自分たちで決め、</a:t>
            </a:r>
          </a:p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変化</a:t>
            </a:r>
            <a:r>
              <a:rPr kumimoji="1" lang="ja-JP" altLang="en-US" sz="4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を恐れず</a:t>
            </a:r>
            <a:r>
              <a:rPr kumimoji="1" lang="ja-JP" altLang="en-US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柔軟</a:t>
            </a:r>
            <a:r>
              <a:rPr kumimoji="1" lang="ja-JP" altLang="en-US" sz="4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</a:t>
            </a:r>
            <a:r>
              <a:rPr kumimoji="1" lang="ja-JP" altLang="en-US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多様</a:t>
            </a:r>
            <a:r>
              <a:rPr kumimoji="1" lang="ja-JP" altLang="en-US" sz="44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な対応していきましょう。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40900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a_him4_start_en">
            <a:extLst>
              <a:ext uri="{FF2B5EF4-FFF2-40B4-BE49-F238E27FC236}">
                <a16:creationId xmlns:a16="http://schemas.microsoft.com/office/drawing/2014/main" id="{19AA881D-3C40-46B6-86E2-1B9072FE7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1" b="31966"/>
          <a:stretch>
            <a:fillRect/>
          </a:stretch>
        </p:blipFill>
        <p:spPr bwMode="auto">
          <a:xfrm>
            <a:off x="8043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9812356-7998-4FE5-86B7-B427B9037716}"/>
              </a:ext>
            </a:extLst>
          </p:cNvPr>
          <p:cNvSpPr/>
          <p:nvPr/>
        </p:nvSpPr>
        <p:spPr>
          <a:xfrm>
            <a:off x="567267" y="527050"/>
            <a:ext cx="11218333" cy="3199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ロータリーは</a:t>
            </a:r>
          </a:p>
          <a:p>
            <a:pPr algn="ctr"/>
            <a:r>
              <a:rPr kumimoji="1" lang="ja-JP" altLang="en-US" sz="8000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親睦</a:t>
            </a:r>
            <a:r>
              <a:rPr kumimoji="1" lang="ja-JP" altLang="en-US" sz="8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</a:t>
            </a:r>
            <a:r>
              <a:rPr kumimoji="1" lang="ja-JP" altLang="en-US" sz="80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奉仕</a:t>
            </a:r>
            <a:r>
              <a:rPr kumimoji="1" lang="ja-JP" altLang="en-US" sz="8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の積み重ね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55CDAFA-A2D1-4733-A54E-46C3FD2A06B8}"/>
              </a:ext>
            </a:extLst>
          </p:cNvPr>
          <p:cNvSpPr/>
          <p:nvPr/>
        </p:nvSpPr>
        <p:spPr>
          <a:xfrm>
            <a:off x="567267" y="4431665"/>
            <a:ext cx="11388513" cy="17208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親睦と奉仕の形は変わっていくでしょう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0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8">
        <p14:ferris dir="l"/>
      </p:transition>
    </mc:Choice>
    <mc:Fallback xmlns="">
      <p:transition spd="slow" advTm="13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9DBA5-9506-47E6-B74A-BA77F50FB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" b="39632"/>
          <a:stretch/>
        </p:blipFill>
        <p:spPr>
          <a:xfrm>
            <a:off x="0" y="10"/>
            <a:ext cx="12192031" cy="685799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7BA32560-F0C5-44A4-92D1-5099D36B0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061" y="213978"/>
            <a:ext cx="11239454" cy="6023320"/>
          </a:xfrm>
        </p:spPr>
        <p:txBody>
          <a:bodyPr>
            <a:noAutofit/>
          </a:bodyPr>
          <a:lstStyle/>
          <a:p>
            <a:b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7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あらゆるロータリーの活動は、</a:t>
            </a:r>
            <a:br>
              <a:rPr kumimoji="1" lang="ja-JP" altLang="en-US" sz="7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b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72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親睦と奉仕が絶妙に調和し、</a:t>
            </a:r>
            <a:br>
              <a:rPr kumimoji="1" lang="ja-JP" altLang="en-US" sz="72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b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7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その積み重ねこそが、私たちを</a:t>
            </a:r>
            <a:br>
              <a:rPr kumimoji="1" lang="ja-JP" altLang="en-US" sz="7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8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br>
              <a:rPr kumimoji="1" lang="ja-JP" altLang="en-US" sz="7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7200" b="1" dirty="0">
                <a:solidFill>
                  <a:srgbClr val="FF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最高の人生</a:t>
            </a:r>
            <a:r>
              <a:rPr kumimoji="1" lang="ja-JP" altLang="en-US" sz="7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へと導いてくれる。</a:t>
            </a:r>
          </a:p>
        </p:txBody>
      </p:sp>
    </p:spTree>
    <p:extLst>
      <p:ext uri="{BB962C8B-B14F-4D97-AF65-F5344CB8AC3E}">
        <p14:creationId xmlns:p14="http://schemas.microsoft.com/office/powerpoint/2010/main" val="40132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0">
        <p14:ferris dir="l"/>
      </p:transition>
    </mc:Choice>
    <mc:Fallback xmlns="">
      <p:transition spd="slow" advTm="1732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3DF28D17-9F42-40A8-B46F-78168294B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047C575-2990-48F5-A423-440FF3040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16" y="605864"/>
            <a:ext cx="7346234" cy="382008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A88A849-BE28-4A3B-B58A-439684E097FA}"/>
              </a:ext>
            </a:extLst>
          </p:cNvPr>
          <p:cNvSpPr/>
          <p:nvPr/>
        </p:nvSpPr>
        <p:spPr>
          <a:xfrm>
            <a:off x="432516" y="304800"/>
            <a:ext cx="7346234" cy="80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Serve to Change Lives</a:t>
            </a:r>
            <a:endParaRPr kumimoji="1" lang="ja-JP" altLang="en-US" sz="32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7E32790-0E15-4BBE-82F7-B9C4C86B5613}"/>
              </a:ext>
            </a:extLst>
          </p:cNvPr>
          <p:cNvSpPr/>
          <p:nvPr/>
        </p:nvSpPr>
        <p:spPr>
          <a:xfrm>
            <a:off x="432516" y="3429000"/>
            <a:ext cx="7346234" cy="1100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奉仕しよう</a:t>
            </a:r>
          </a:p>
          <a:p>
            <a:pPr algn="ctr"/>
            <a:r>
              <a:rPr kumimoji="1" lang="ja-JP" altLang="en-US" sz="3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みんなの人生を豊かにするために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C6B790C-D444-422D-8D8E-2271116EC66A}"/>
              </a:ext>
            </a:extLst>
          </p:cNvPr>
          <p:cNvSpPr/>
          <p:nvPr/>
        </p:nvSpPr>
        <p:spPr>
          <a:xfrm>
            <a:off x="2101850" y="4785793"/>
            <a:ext cx="8747841" cy="18157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26292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Let`s  Enjoy  Rotary  Life</a:t>
            </a:r>
            <a:endParaRPr kumimoji="1" lang="ja-JP" altLang="en-US" sz="4800" b="1" dirty="0">
              <a:solidFill>
                <a:srgbClr val="26292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4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ロータリーライフを楽しもう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87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76">
        <p14:window dir="vert"/>
      </p:transition>
    </mc:Choice>
    <mc:Fallback xmlns="">
      <p:transition spd="slow" advTm="11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36ADA7-71A1-44A8-81BF-1B6CACFB7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395" y="1475053"/>
            <a:ext cx="9732645" cy="1015663"/>
          </a:xfrm>
        </p:spPr>
        <p:txBody>
          <a:bodyPr rtlCol="0">
            <a:noAutofit/>
          </a:bodyPr>
          <a:lstStyle/>
          <a:p>
            <a:pPr rtl="0"/>
            <a:br>
              <a:rPr lang="ja-JP" altLang="en-US" sz="8800" dirty="0">
                <a:solidFill>
                  <a:srgbClr val="FFFF00"/>
                </a:solidFill>
              </a:rPr>
            </a:br>
            <a:endParaRPr lang="ja-JP" altLang="ru-RU" sz="8800" dirty="0">
              <a:solidFill>
                <a:srgbClr val="FFFF00"/>
              </a:solidFill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977C4633-7458-4F99-83F4-CB5107BC2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958" y="3138985"/>
            <a:ext cx="10062407" cy="3630305"/>
          </a:xfrm>
        </p:spPr>
        <p:txBody>
          <a:bodyPr rtlCol="0">
            <a:noAutofit/>
          </a:bodyPr>
          <a:lstStyle/>
          <a:p>
            <a:pPr algn="l"/>
            <a:r>
              <a:rPr lang="ja-JP" altLang="en-US" sz="48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　国際ロータリーの流れ</a:t>
            </a:r>
          </a:p>
          <a:p>
            <a:pPr algn="l"/>
            <a:r>
              <a:rPr lang="ja-JP" altLang="en-US" sz="2000" dirty="0">
                <a:solidFill>
                  <a:srgbClr val="00B0F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</a:t>
            </a:r>
          </a:p>
          <a:p>
            <a:pPr algn="l"/>
            <a:r>
              <a:rPr lang="ja-JP" altLang="en-US" sz="4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　</a:t>
            </a:r>
            <a:r>
              <a:rPr lang="en-US" altLang="ja-JP" sz="4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SRF:</a:t>
            </a:r>
            <a:r>
              <a:rPr lang="ja-JP" altLang="en-US" sz="4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ロータリーの未来形成</a:t>
            </a:r>
          </a:p>
          <a:p>
            <a:pPr algn="l"/>
            <a:r>
              <a:rPr lang="ja-JP" altLang="en-US" sz="2000" dirty="0">
                <a:solidFill>
                  <a:schemeClr val="accent5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</a:t>
            </a:r>
          </a:p>
          <a:p>
            <a:pPr algn="l"/>
            <a:r>
              <a:rPr lang="ja-JP" altLang="en-US" sz="48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　</a:t>
            </a:r>
            <a:r>
              <a:rPr lang="en-US" altLang="ja-JP" sz="48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GROW ROTARY:</a:t>
            </a:r>
            <a:r>
              <a:rPr lang="ja-JP" altLang="en-US" sz="48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ロータリーの成長</a:t>
            </a:r>
          </a:p>
          <a:p>
            <a:pPr algn="l"/>
            <a:endParaRPr lang="ja-JP" altLang="en-US" sz="48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endParaRPr lang="ja-JP" altLang="en-US" sz="48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rtl="0"/>
            <a:endParaRPr lang="ja-JP" altLang="ru-RU" sz="7200" b="1" dirty="0">
              <a:solidFill>
                <a:srgbClr val="DD23C2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C03244-B0A2-4653-B1BD-2325A727FF62}"/>
              </a:ext>
            </a:extLst>
          </p:cNvPr>
          <p:cNvSpPr/>
          <p:nvPr/>
        </p:nvSpPr>
        <p:spPr>
          <a:xfrm>
            <a:off x="863618" y="1567386"/>
            <a:ext cx="10608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国際ロータリーの現況報告</a:t>
            </a:r>
          </a:p>
        </p:txBody>
      </p:sp>
      <p:sp>
        <p:nvSpPr>
          <p:cNvPr id="5" name="リボン: 上に曲がる 4">
            <a:extLst>
              <a:ext uri="{FF2B5EF4-FFF2-40B4-BE49-F238E27FC236}">
                <a16:creationId xmlns:a16="http://schemas.microsoft.com/office/drawing/2014/main" id="{2442BBF6-56EE-46E8-8CD2-9FE2031C1A03}"/>
              </a:ext>
            </a:extLst>
          </p:cNvPr>
          <p:cNvSpPr/>
          <p:nvPr/>
        </p:nvSpPr>
        <p:spPr>
          <a:xfrm>
            <a:off x="1301395" y="345352"/>
            <a:ext cx="9889769" cy="1147507"/>
          </a:xfrm>
          <a:prstGeom prst="ribbon2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4/27  </a:t>
            </a:r>
            <a:r>
              <a:rPr kumimoji="1" lang="ja-JP" altLang="en-US" sz="4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地区大会</a:t>
            </a:r>
          </a:p>
        </p:txBody>
      </p:sp>
    </p:spTree>
    <p:extLst>
      <p:ext uri="{BB962C8B-B14F-4D97-AF65-F5344CB8AC3E}">
        <p14:creationId xmlns:p14="http://schemas.microsoft.com/office/powerpoint/2010/main" val="80608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A7546F6-5ACA-4959-A56E-ABDD45051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041F157-92D5-4314-AA55-BAA1FDE9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482" y="216700"/>
            <a:ext cx="8727746" cy="6416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D5808C7D-C732-4C46-9050-548A5CC2131C}"/>
              </a:ext>
            </a:extLst>
          </p:cNvPr>
          <p:cNvSpPr/>
          <p:nvPr/>
        </p:nvSpPr>
        <p:spPr>
          <a:xfrm>
            <a:off x="241300" y="652820"/>
            <a:ext cx="2311399" cy="3087330"/>
          </a:xfrm>
          <a:prstGeom prst="homePlat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</a:p>
          <a:p>
            <a:pPr algn="ctr"/>
            <a:r>
              <a:rPr kumimoji="1"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-23</a:t>
            </a:r>
          </a:p>
          <a:p>
            <a:pPr algn="ctr"/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田中年度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ACA7143-F629-4CC4-9F93-77586644C1C6}"/>
              </a:ext>
            </a:extLst>
          </p:cNvPr>
          <p:cNvSpPr/>
          <p:nvPr/>
        </p:nvSpPr>
        <p:spPr>
          <a:xfrm>
            <a:off x="3994150" y="5623815"/>
            <a:ext cx="7853851" cy="872235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ジェニファー・ジョーンズ</a:t>
            </a:r>
            <a:r>
              <a:rPr kumimoji="1" lang="en-US" altLang="ja-JP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カナダ</a:t>
            </a:r>
            <a:r>
              <a:rPr kumimoji="1" lang="en-US" altLang="ja-JP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endParaRPr kumimoji="1" lang="ja-JP" altLang="en-US" sz="4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829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3D8FD79-26B9-4E59-8F82-7D59393E9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E3243C-06CD-4338-87CE-BA90CF058D58}"/>
              </a:ext>
            </a:extLst>
          </p:cNvPr>
          <p:cNvSpPr/>
          <p:nvPr/>
        </p:nvSpPr>
        <p:spPr>
          <a:xfrm>
            <a:off x="5454650" y="6248747"/>
            <a:ext cx="3798178" cy="111122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凧, 屋外, 男, 人 が含まれている画像&#10;&#10;自動的に生成された説明">
            <a:extLst>
              <a:ext uri="{FF2B5EF4-FFF2-40B4-BE49-F238E27FC236}">
                <a16:creationId xmlns:a16="http://schemas.microsoft.com/office/drawing/2014/main" id="{5AEB2850-5B1F-450B-9E62-4E338CBB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70" y="3478194"/>
            <a:ext cx="3018982" cy="2810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人, ポーズ, 写真, 立つ が含まれている画像&#10;&#10;自動的に生成された説明">
            <a:extLst>
              <a:ext uri="{FF2B5EF4-FFF2-40B4-BE49-F238E27FC236}">
                <a16:creationId xmlns:a16="http://schemas.microsoft.com/office/drawing/2014/main" id="{B415754E-012D-4037-BE2D-3BE087DAD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595" y="3379807"/>
            <a:ext cx="6045846" cy="281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 descr="人, ポーズ, 立つ, 写真 が含まれている画像&#10;&#10;自動的に生成された説明">
            <a:extLst>
              <a:ext uri="{FF2B5EF4-FFF2-40B4-BE49-F238E27FC236}">
                <a16:creationId xmlns:a16="http://schemas.microsoft.com/office/drawing/2014/main" id="{E3659CA4-7B1A-4DEC-A300-FBBDD53A2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058" y="75240"/>
            <a:ext cx="6976907" cy="325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 descr="人, 立つ, 男, 女性 が含まれている画像&#10;&#10;自動的に生成された説明">
            <a:extLst>
              <a:ext uri="{FF2B5EF4-FFF2-40B4-BE49-F238E27FC236}">
                <a16:creationId xmlns:a16="http://schemas.microsoft.com/office/drawing/2014/main" id="{261799BA-8439-42F4-B69D-F799A80F6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6678" y="66190"/>
            <a:ext cx="2524654" cy="313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図 16" descr="スーツを着た男性たち&#10;&#10;自動的に生成された説明">
            <a:extLst>
              <a:ext uri="{FF2B5EF4-FFF2-40B4-BE49-F238E27FC236}">
                <a16:creationId xmlns:a16="http://schemas.microsoft.com/office/drawing/2014/main" id="{6D596C4E-D4C6-4154-ADB5-DB0ABDD7B6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70" y="69448"/>
            <a:ext cx="2311134" cy="331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 descr="人, 男, 立つ, 持つ が含まれている画像&#10;&#10;自動的に生成された説明">
            <a:extLst>
              <a:ext uri="{FF2B5EF4-FFF2-40B4-BE49-F238E27FC236}">
                <a16:creationId xmlns:a16="http://schemas.microsoft.com/office/drawing/2014/main" id="{7E28D73C-177B-4391-988E-3AD16F240C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6395" y="3321934"/>
            <a:ext cx="2627994" cy="2868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1A8EEB-0A83-4BC5-AAD9-1BD3A4A324FB}"/>
              </a:ext>
            </a:extLst>
          </p:cNvPr>
          <p:cNvSpPr/>
          <p:nvPr/>
        </p:nvSpPr>
        <p:spPr>
          <a:xfrm>
            <a:off x="3098639" y="5172471"/>
            <a:ext cx="8610600" cy="117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国際協議会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C23059A-3F90-490B-99F7-F494BCCECE87}"/>
              </a:ext>
            </a:extLst>
          </p:cNvPr>
          <p:cNvSpPr/>
          <p:nvPr/>
        </p:nvSpPr>
        <p:spPr>
          <a:xfrm>
            <a:off x="8616950" y="6203950"/>
            <a:ext cx="3530600" cy="654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(</a:t>
            </a:r>
            <a:r>
              <a:rPr kumimoji="1" lang="ja-JP" altLang="en-US" sz="20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写真提供ロータリーの友</a:t>
            </a:r>
            <a:r>
              <a:rPr kumimoji="1" lang="en-US" altLang="ja-JP" sz="2000" dirty="0">
                <a:solidFill>
                  <a:srgbClr val="00FF99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)</a:t>
            </a:r>
            <a:endParaRPr kumimoji="1" lang="ja-JP" altLang="en-US" sz="2000" dirty="0">
              <a:solidFill>
                <a:srgbClr val="00FF99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387378"/>
      </p:ext>
    </p:extLst>
  </p:cSld>
  <p:clrMapOvr>
    <a:masterClrMapping/>
  </p:clrMapOvr>
  <p:transition spd="slow" advTm="49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1ADC457-4259-4712-A7C1-DD0D49810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38" y="177236"/>
            <a:ext cx="12192594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8AF4F1-EA4D-4B73-9217-D9B77210FA5B}"/>
              </a:ext>
            </a:extLst>
          </p:cNvPr>
          <p:cNvSpPr/>
          <p:nvPr/>
        </p:nvSpPr>
        <p:spPr>
          <a:xfrm>
            <a:off x="0" y="177236"/>
            <a:ext cx="12192000" cy="12584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5400" dirty="0">
              <a:solidFill>
                <a:srgbClr val="FFFF00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j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06652E-354D-4C8B-AA25-EBA817B685F4}"/>
              </a:ext>
            </a:extLst>
          </p:cNvPr>
          <p:cNvSpPr/>
          <p:nvPr/>
        </p:nvSpPr>
        <p:spPr>
          <a:xfrm>
            <a:off x="1766398" y="210182"/>
            <a:ext cx="8091824" cy="1009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2019</a:t>
            </a:r>
            <a:r>
              <a:rPr kumimoji="1"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年国際協議会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544D5EE-C29B-45E6-A952-C5259C6C3E6B}"/>
              </a:ext>
            </a:extLst>
          </p:cNvPr>
          <p:cNvSpPr/>
          <p:nvPr/>
        </p:nvSpPr>
        <p:spPr>
          <a:xfrm>
            <a:off x="6802395" y="4624537"/>
            <a:ext cx="1050324" cy="339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三木理事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4103DBA-CFD7-4E01-8DEB-835FC0609429}"/>
              </a:ext>
            </a:extLst>
          </p:cNvPr>
          <p:cNvSpPr/>
          <p:nvPr/>
        </p:nvSpPr>
        <p:spPr>
          <a:xfrm>
            <a:off x="5812310" y="4139598"/>
            <a:ext cx="1050324" cy="339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石黒理事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3D90A61-AD8A-4081-9493-E930B86CE202}"/>
              </a:ext>
            </a:extLst>
          </p:cNvPr>
          <p:cNvSpPr/>
          <p:nvPr/>
        </p:nvSpPr>
        <p:spPr>
          <a:xfrm>
            <a:off x="3892378" y="4219874"/>
            <a:ext cx="1378067" cy="3273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高野リーダー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7A4A9A5-6400-46A6-BA02-7EE3202FE4AA}"/>
              </a:ext>
            </a:extLst>
          </p:cNvPr>
          <p:cNvSpPr/>
          <p:nvPr/>
        </p:nvSpPr>
        <p:spPr>
          <a:xfrm>
            <a:off x="8440836" y="4547240"/>
            <a:ext cx="1358072" cy="2904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佐藤リーダー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8EB15756-9286-49FF-B506-5A4C0A58BE93}"/>
              </a:ext>
            </a:extLst>
          </p:cNvPr>
          <p:cNvSpPr/>
          <p:nvPr/>
        </p:nvSpPr>
        <p:spPr>
          <a:xfrm>
            <a:off x="4887097" y="4633781"/>
            <a:ext cx="1268969" cy="330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北管理委員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460BA2F-19ED-4671-B058-B78EA8C2F47F}"/>
              </a:ext>
            </a:extLst>
          </p:cNvPr>
          <p:cNvSpPr/>
          <p:nvPr/>
        </p:nvSpPr>
        <p:spPr>
          <a:xfrm>
            <a:off x="7797300" y="4139598"/>
            <a:ext cx="945292" cy="3397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山崎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C3CE8144-D060-4DFE-9A96-1B6A9B3EC60A}"/>
              </a:ext>
            </a:extLst>
          </p:cNvPr>
          <p:cNvSpPr/>
          <p:nvPr/>
        </p:nvSpPr>
        <p:spPr>
          <a:xfrm>
            <a:off x="10017889" y="5839428"/>
            <a:ext cx="1765140" cy="734992"/>
          </a:xfrm>
          <a:prstGeom prst="round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写真提供</a:t>
            </a:r>
          </a:p>
          <a:p>
            <a:pPr algn="ctr"/>
            <a:r>
              <a:rPr kumimoji="1" lang="ja-JP" altLang="en-US" b="1" dirty="0">
                <a:solidFill>
                  <a:srgbClr val="FF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ロータリーの友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0562E67-FF9B-4BC0-8827-737E85D58B0A}"/>
              </a:ext>
            </a:extLst>
          </p:cNvPr>
          <p:cNvSpPr/>
          <p:nvPr/>
        </p:nvSpPr>
        <p:spPr>
          <a:xfrm>
            <a:off x="6517322" y="2952750"/>
            <a:ext cx="1335397" cy="210550"/>
          </a:xfrm>
          <a:prstGeom prst="round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沼田ガバナー</a:t>
            </a:r>
          </a:p>
        </p:txBody>
      </p:sp>
    </p:spTree>
    <p:extLst>
      <p:ext uri="{BB962C8B-B14F-4D97-AF65-F5344CB8AC3E}">
        <p14:creationId xmlns:p14="http://schemas.microsoft.com/office/powerpoint/2010/main" val="3984310167"/>
      </p:ext>
    </p:extLst>
  </p:cSld>
  <p:clrMapOvr>
    <a:masterClrMapping/>
  </p:clrMapOvr>
  <p:transition spd="slow" advTm="11523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F08CEEC-E587-4E3F-9333-E9C5B19D1D4E}"/>
              </a:ext>
            </a:extLst>
          </p:cNvPr>
          <p:cNvSpPr/>
          <p:nvPr/>
        </p:nvSpPr>
        <p:spPr>
          <a:xfrm>
            <a:off x="-121856" y="30443"/>
            <a:ext cx="12421805" cy="125848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5400" dirty="0">
              <a:solidFill>
                <a:srgbClr val="FFFF00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j-cs"/>
            </a:endParaRPr>
          </a:p>
        </p:txBody>
      </p:sp>
      <p:pic>
        <p:nvPicPr>
          <p:cNvPr id="9" name="コンテンツ プレースホルダー 8" descr="人, グループ, ポーズ, 民衆 が含まれている画像&#10;&#10;自動的に生成された説明">
            <a:extLst>
              <a:ext uri="{FF2B5EF4-FFF2-40B4-BE49-F238E27FC236}">
                <a16:creationId xmlns:a16="http://schemas.microsoft.com/office/drawing/2014/main" id="{19C764F2-73C2-459F-9B91-621F0EC0F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1958"/>
          <a:stretch/>
        </p:blipFill>
        <p:spPr>
          <a:xfrm>
            <a:off x="142112" y="1379949"/>
            <a:ext cx="11928033" cy="50590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ACF85484-307F-49B6-81FC-134C6942C36A}"/>
              </a:ext>
            </a:extLst>
          </p:cNvPr>
          <p:cNvSpPr/>
          <p:nvPr/>
        </p:nvSpPr>
        <p:spPr>
          <a:xfrm>
            <a:off x="10017889" y="5839428"/>
            <a:ext cx="1765140" cy="734992"/>
          </a:xfrm>
          <a:prstGeom prst="round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写真提供</a:t>
            </a:r>
          </a:p>
          <a:p>
            <a:pPr algn="ctr"/>
            <a:r>
              <a:rPr kumimoji="1" lang="ja-JP" altLang="en-US" b="1" dirty="0">
                <a:solidFill>
                  <a:srgbClr val="FF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ロータリーの友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D850E1E-606A-45F8-8860-A962587D7D80}"/>
              </a:ext>
            </a:extLst>
          </p:cNvPr>
          <p:cNvSpPr/>
          <p:nvPr/>
        </p:nvSpPr>
        <p:spPr>
          <a:xfrm>
            <a:off x="1551517" y="276666"/>
            <a:ext cx="8091824" cy="703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2020</a:t>
            </a:r>
            <a:r>
              <a:rPr kumimoji="1"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年国際協議会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C474D8E3-A1FD-427E-99D1-1E7DD92318E8}"/>
              </a:ext>
            </a:extLst>
          </p:cNvPr>
          <p:cNvSpPr/>
          <p:nvPr/>
        </p:nvSpPr>
        <p:spPr>
          <a:xfrm>
            <a:off x="7034175" y="3851302"/>
            <a:ext cx="916019" cy="4228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水野</a:t>
            </a:r>
          </a:p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リーダー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17AC99F0-6EFE-4EA6-B5B7-2315306A0A74}"/>
              </a:ext>
            </a:extLst>
          </p:cNvPr>
          <p:cNvSpPr/>
          <p:nvPr/>
        </p:nvSpPr>
        <p:spPr>
          <a:xfrm>
            <a:off x="7969639" y="3842777"/>
            <a:ext cx="862634" cy="4313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鈴木</a:t>
            </a:r>
          </a:p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リーダー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C926E120-49BB-42C8-8F95-8840E8AE1C1A}"/>
              </a:ext>
            </a:extLst>
          </p:cNvPr>
          <p:cNvSpPr/>
          <p:nvPr/>
        </p:nvSpPr>
        <p:spPr>
          <a:xfrm>
            <a:off x="4513097" y="3843858"/>
            <a:ext cx="731817" cy="339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山崎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79EC8065-43D1-40C2-B5B0-2D59721EF251}"/>
              </a:ext>
            </a:extLst>
          </p:cNvPr>
          <p:cNvSpPr/>
          <p:nvPr/>
        </p:nvSpPr>
        <p:spPr>
          <a:xfrm>
            <a:off x="5446403" y="3842776"/>
            <a:ext cx="1050324" cy="339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辰野理事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5D58DB04-5305-42C6-A222-4B25F92A75EF}"/>
              </a:ext>
            </a:extLst>
          </p:cNvPr>
          <p:cNvSpPr/>
          <p:nvPr/>
        </p:nvSpPr>
        <p:spPr>
          <a:xfrm>
            <a:off x="5389252" y="1905651"/>
            <a:ext cx="1335397" cy="339725"/>
          </a:xfrm>
          <a:prstGeom prst="roundRect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源新ガバナー</a:t>
            </a:r>
          </a:p>
        </p:txBody>
      </p:sp>
    </p:spTree>
    <p:extLst>
      <p:ext uri="{BB962C8B-B14F-4D97-AF65-F5344CB8AC3E}">
        <p14:creationId xmlns:p14="http://schemas.microsoft.com/office/powerpoint/2010/main" val="100576423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2154</Words>
  <Application>Microsoft Office PowerPoint</Application>
  <PresentationFormat>ワイド画面</PresentationFormat>
  <Paragraphs>395</Paragraphs>
  <Slides>55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69" baseType="lpstr">
      <vt:lpstr>HGP創英角ｺﾞｼｯｸUB</vt:lpstr>
      <vt:lpstr>HGP創英角ﾎﾟｯﾌﾟ体</vt:lpstr>
      <vt:lpstr>HGS創英角ｺﾞｼｯｸUB</vt:lpstr>
      <vt:lpstr>HG創英角ｺﾞｼｯｸUB</vt:lpstr>
      <vt:lpstr>Meiryo UI</vt:lpstr>
      <vt:lpstr>Arial</vt:lpstr>
      <vt:lpstr>Calibri</vt:lpstr>
      <vt:lpstr>Calibri Light</vt:lpstr>
      <vt:lpstr>Century</vt:lpstr>
      <vt:lpstr>Corbel</vt:lpstr>
      <vt:lpstr>Times New Roman</vt:lpstr>
      <vt:lpstr>Wingdings</vt:lpstr>
      <vt:lpstr>Wingdings 2</vt:lpstr>
      <vt:lpstr>HDOfficeLightV0</vt:lpstr>
      <vt:lpstr>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  国際協議会から見た ロータリーの流れの  ３つの視点 </vt:lpstr>
      <vt:lpstr>PowerPoint プレゼンテーション</vt:lpstr>
      <vt:lpstr>PowerPoint プレゼンテーション</vt:lpstr>
      <vt:lpstr>国際ロータリーの目まぐるしい変化</vt:lpstr>
      <vt:lpstr>　　戦　　略　　計　　画   </vt:lpstr>
      <vt:lpstr>PowerPoint プレゼンテーション</vt:lpstr>
      <vt:lpstr>PowerPoint プレゼンテーション</vt:lpstr>
      <vt:lpstr>区切り線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規定審議会　 ・ Council 　on　 Legislation </vt:lpstr>
      <vt:lpstr>2016年規定審議会の最大のトピック </vt:lpstr>
      <vt:lpstr>2019規定審議会の最大のトピック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近年、国際ロータリーのリーダーシップが強化されている印象がある。</vt:lpstr>
      <vt:lpstr>　「我々日本のロータリアンは、 己の信条に基づいて 我が道を行けば いいのである。」</vt:lpstr>
      <vt:lpstr>PowerPoint プレゼンテーション</vt:lpstr>
      <vt:lpstr>PowerPoint プレゼンテーション</vt:lpstr>
      <vt:lpstr>PowerPoint プレゼンテーション</vt:lpstr>
      <vt:lpstr> あらゆるロータリーの活動は、 ・ 親睦と奉仕が絶妙に調和し、 ・ その積み重ねこそが、私たちを ・ 最高の人生へと導いてくれる。</vt:lpstr>
      <vt:lpstr>PowerPoint プレゼンテーション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山崎 淳一</dc:creator>
  <cp:lastModifiedBy>山崎 淳一</cp:lastModifiedBy>
  <cp:revision>95</cp:revision>
  <dcterms:created xsi:type="dcterms:W3CDTF">2020-02-13T02:27:50Z</dcterms:created>
  <dcterms:modified xsi:type="dcterms:W3CDTF">2021-03-13T21:44:18Z</dcterms:modified>
</cp:coreProperties>
</file>